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4"/>
  </p:notesMasterIdLst>
  <p:handoutMasterIdLst>
    <p:handoutMasterId r:id="rId15"/>
  </p:handoutMasterIdLst>
  <p:sldIdLst>
    <p:sldId id="450" r:id="rId2"/>
    <p:sldId id="542" r:id="rId3"/>
    <p:sldId id="504" r:id="rId4"/>
    <p:sldId id="509" r:id="rId5"/>
    <p:sldId id="541" r:id="rId6"/>
    <p:sldId id="525" r:id="rId7"/>
    <p:sldId id="529" r:id="rId8"/>
    <p:sldId id="530" r:id="rId9"/>
    <p:sldId id="531" r:id="rId10"/>
    <p:sldId id="532" r:id="rId11"/>
    <p:sldId id="533" r:id="rId12"/>
    <p:sldId id="543" r:id="rId13"/>
  </p:sldIdLst>
  <p:sldSz cx="9144000" cy="6858000" type="screen4x3"/>
  <p:notesSz cx="7099300" cy="10234613"/>
  <p:defaultTextStyle>
    <a:defPPr>
      <a:defRPr lang="en-US"/>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35F3FD"/>
    <a:srgbClr val="FFCCCC"/>
    <a:srgbClr val="FFFFCC"/>
    <a:srgbClr val="03E2ED"/>
    <a:srgbClr val="FFFF00"/>
    <a:srgbClr val="B2B2B2"/>
    <a:srgbClr val="CC3300"/>
    <a:srgbClr val="0033C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89106" autoAdjust="0"/>
  </p:normalViewPr>
  <p:slideViewPr>
    <p:cSldViewPr>
      <p:cViewPr>
        <p:scale>
          <a:sx n="75" d="100"/>
          <a:sy n="75" d="100"/>
        </p:scale>
        <p:origin x="-2580" y="-10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pitchFamily="34" charset="0"/>
                <a:ea typeface="ＭＳ Ｐゴシック" pitchFamily="50" charset="-128"/>
                <a:cs typeface="Osaka"/>
              </a:defRPr>
            </a:lvl1pPr>
          </a:lstStyle>
          <a:p>
            <a:pPr>
              <a:defRPr/>
            </a:pPr>
            <a:endParaRPr lang="ja-JP" altLang="en-US"/>
          </a:p>
        </p:txBody>
      </p:sp>
      <p:sp>
        <p:nvSpPr>
          <p:cNvPr id="3" name="日付プレースホルダ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smtClean="0">
                <a:latin typeface="Arial" pitchFamily="34" charset="0"/>
                <a:ea typeface="ＭＳ Ｐゴシック" pitchFamily="50" charset="-128"/>
                <a:cs typeface="Osaka"/>
              </a:defRPr>
            </a:lvl1pPr>
          </a:lstStyle>
          <a:p>
            <a:pPr>
              <a:defRPr/>
            </a:pPr>
            <a:fld id="{7A3C5001-BA46-4962-BE92-E772FC758F90}" type="datetimeFigureOut">
              <a:rPr lang="ja-JP" altLang="en-US"/>
              <a:pPr>
                <a:defRPr/>
              </a:pPr>
              <a:t>2015/2/24</a:t>
            </a:fld>
            <a:endParaRPr lang="ja-JP" altLang="en-US"/>
          </a:p>
        </p:txBody>
      </p:sp>
      <p:sp>
        <p:nvSpPr>
          <p:cNvPr id="4" name="フッター プレースホルダ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atin typeface="Arial" pitchFamily="34" charset="0"/>
                <a:ea typeface="ＭＳ Ｐゴシック" pitchFamily="50" charset="-128"/>
                <a:cs typeface="Osaka"/>
              </a:defRPr>
            </a:lvl1pPr>
          </a:lstStyle>
          <a:p>
            <a:pPr>
              <a:defRPr/>
            </a:pPr>
            <a:endParaRPr lang="ja-JP" altLang="en-US"/>
          </a:p>
        </p:txBody>
      </p:sp>
      <p:sp>
        <p:nvSpPr>
          <p:cNvPr id="5" name="スライド番号プレースホルダ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smtClean="0">
                <a:latin typeface="Arial" pitchFamily="34" charset="0"/>
                <a:ea typeface="ＭＳ Ｐゴシック" pitchFamily="50" charset="-128"/>
                <a:cs typeface="Osaka"/>
              </a:defRPr>
            </a:lvl1pPr>
          </a:lstStyle>
          <a:p>
            <a:pPr>
              <a:defRPr/>
            </a:pPr>
            <a:fld id="{C60702F5-7CDB-40D8-BE32-0369C84E754B}" type="slidenum">
              <a:rPr lang="ja-JP" altLang="en-US"/>
              <a:pPr>
                <a:defRPr/>
              </a:pPr>
              <a:t>&lt;#&gt;</a:t>
            </a:fld>
            <a:endParaRPr lang="ja-JP" altLang="en-US"/>
          </a:p>
        </p:txBody>
      </p:sp>
    </p:spTree>
    <p:extLst>
      <p:ext uri="{BB962C8B-B14F-4D97-AF65-F5344CB8AC3E}">
        <p14:creationId xmlns:p14="http://schemas.microsoft.com/office/powerpoint/2010/main" xmlns="" val="62559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kumimoji="1" sz="1300">
                <a:latin typeface="Arial" charset="0"/>
                <a:ea typeface="Osaka" charset="-128"/>
                <a:cs typeface="+mn-cs"/>
              </a:defRPr>
            </a:lvl1pPr>
          </a:lstStyle>
          <a:p>
            <a:pPr>
              <a:defRPr/>
            </a:pPr>
            <a:endParaRPr lang="en-US" altLang="ja-JP"/>
          </a:p>
        </p:txBody>
      </p:sp>
      <p:sp>
        <p:nvSpPr>
          <p:cNvPr id="921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kumimoji="1" sz="1300">
                <a:latin typeface="Arial" charset="0"/>
                <a:ea typeface="Osaka"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922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kumimoji="1" sz="1300">
                <a:latin typeface="Arial" charset="0"/>
                <a:ea typeface="Osaka" charset="-128"/>
                <a:cs typeface="+mn-cs"/>
              </a:defRPr>
            </a:lvl1pPr>
          </a:lstStyle>
          <a:p>
            <a:pPr>
              <a:defRPr/>
            </a:pPr>
            <a:endParaRPr lang="en-US" altLang="ja-JP"/>
          </a:p>
        </p:txBody>
      </p:sp>
      <p:sp>
        <p:nvSpPr>
          <p:cNvPr id="922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kumimoji="1" sz="1300">
                <a:latin typeface="Arial" charset="0"/>
                <a:ea typeface="Osaka" charset="-128"/>
                <a:cs typeface="+mn-cs"/>
              </a:defRPr>
            </a:lvl1pPr>
          </a:lstStyle>
          <a:p>
            <a:pPr>
              <a:defRPr/>
            </a:pPr>
            <a:fld id="{42DE13B4-DA21-4976-9F6B-129EF9444AB4}" type="slidenum">
              <a:rPr lang="en-US" altLang="ja-JP"/>
              <a:pPr>
                <a:defRPr/>
              </a:pPr>
              <a:t>&lt;#&gt;</a:t>
            </a:fld>
            <a:endParaRPr lang="en-US" altLang="ja-JP"/>
          </a:p>
        </p:txBody>
      </p:sp>
    </p:spTree>
    <p:extLst>
      <p:ext uri="{BB962C8B-B14F-4D97-AF65-F5344CB8AC3E}">
        <p14:creationId xmlns:p14="http://schemas.microsoft.com/office/powerpoint/2010/main" xmlns="" val="3228460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平成明朝" charset="-128"/>
        <a:cs typeface="平成明朝"/>
      </a:defRPr>
    </a:lvl1pPr>
    <a:lvl2pPr marL="457200" algn="l" rtl="0" eaLnBrk="0" fontAlgn="base" hangingPunct="0">
      <a:spcBef>
        <a:spcPct val="30000"/>
      </a:spcBef>
      <a:spcAft>
        <a:spcPct val="0"/>
      </a:spcAft>
      <a:defRPr sz="1200" kern="1200">
        <a:solidFill>
          <a:schemeClr val="tx1"/>
        </a:solidFill>
        <a:latin typeface="Times" charset="0"/>
        <a:ea typeface="平成明朝" charset="-128"/>
        <a:cs typeface="平成明朝"/>
      </a:defRPr>
    </a:lvl2pPr>
    <a:lvl3pPr marL="914400" algn="l" rtl="0" eaLnBrk="0" fontAlgn="base" hangingPunct="0">
      <a:spcBef>
        <a:spcPct val="30000"/>
      </a:spcBef>
      <a:spcAft>
        <a:spcPct val="0"/>
      </a:spcAft>
      <a:defRPr sz="1200" kern="1200">
        <a:solidFill>
          <a:schemeClr val="tx1"/>
        </a:solidFill>
        <a:latin typeface="Times" charset="0"/>
        <a:ea typeface="平成明朝" charset="-128"/>
        <a:cs typeface="平成明朝"/>
      </a:defRPr>
    </a:lvl3pPr>
    <a:lvl4pPr marL="1371600" algn="l" rtl="0" eaLnBrk="0" fontAlgn="base" hangingPunct="0">
      <a:spcBef>
        <a:spcPct val="30000"/>
      </a:spcBef>
      <a:spcAft>
        <a:spcPct val="0"/>
      </a:spcAft>
      <a:defRPr sz="1200" kern="1200">
        <a:solidFill>
          <a:schemeClr val="tx1"/>
        </a:solidFill>
        <a:latin typeface="Times" charset="0"/>
        <a:ea typeface="平成明朝" charset="-128"/>
        <a:cs typeface="平成明朝"/>
      </a:defRPr>
    </a:lvl4pPr>
    <a:lvl5pPr marL="1828800" algn="l" rtl="0" eaLnBrk="0" fontAlgn="base" hangingPunct="0">
      <a:spcBef>
        <a:spcPct val="30000"/>
      </a:spcBef>
      <a:spcAft>
        <a:spcPct val="0"/>
      </a:spcAft>
      <a:defRPr sz="1200" kern="1200">
        <a:solidFill>
          <a:schemeClr val="tx1"/>
        </a:solidFill>
        <a:latin typeface="Times" charset="0"/>
        <a:ea typeface="平成明朝" charset="-128"/>
        <a:cs typeface="平成明朝"/>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97C55A3-A01C-4FCC-AB47-48DF8CCBAB61}" type="slidenum">
              <a:rPr lang="en-US" altLang="ja-JP" smtClean="0"/>
              <a:pPr>
                <a:defRPr/>
              </a:pPr>
              <a:t>1</a:t>
            </a:fld>
            <a:endParaRPr lang="en-US" altLang="ja-JP"/>
          </a:p>
        </p:txBody>
      </p:sp>
    </p:spTree>
    <p:extLst>
      <p:ext uri="{BB962C8B-B14F-4D97-AF65-F5344CB8AC3E}">
        <p14:creationId xmlns:p14="http://schemas.microsoft.com/office/powerpoint/2010/main" xmlns="" val="228458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12</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42DE13B4-DA21-4976-9F6B-129EF9444AB4}"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95411" y="0"/>
            <a:ext cx="7400925" cy="6877050"/>
          </a:xfrm>
          <a:prstGeom prst="rect">
            <a:avLst/>
          </a:prstGeom>
          <a:noFill/>
          <a:ln w="9525">
            <a:noFill/>
            <a:miter lim="800000"/>
            <a:headEnd/>
            <a:tailEnd/>
          </a:ln>
        </p:spPr>
      </p:pic>
      <p:grpSp>
        <p:nvGrpSpPr>
          <p:cNvPr id="5" name="Group 2"/>
          <p:cNvGrpSpPr>
            <a:grpSpLocks/>
          </p:cNvGrpSpPr>
          <p:nvPr/>
        </p:nvGrpSpPr>
        <p:grpSpPr bwMode="auto">
          <a:xfrm>
            <a:off x="7439025" y="0"/>
            <a:ext cx="1730375" cy="6858000"/>
            <a:chOff x="4667" y="0"/>
            <a:chExt cx="1090" cy="4320"/>
          </a:xfrm>
        </p:grpSpPr>
        <p:sp>
          <p:nvSpPr>
            <p:cNvPr id="6"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anchor="ctr"/>
            <a:lstStyle/>
            <a:p>
              <a:pPr eaLnBrk="0" hangingPunct="0">
                <a:defRPr/>
              </a:pPr>
              <a:endParaRPr kumimoji="0" lang="ja-JP" altLang="en-US">
                <a:ea typeface="Osaka" charset="-128"/>
              </a:endParaRPr>
            </a:p>
          </p:txBody>
        </p:sp>
        <p:pic>
          <p:nvPicPr>
            <p:cNvPr id="7" name="Picture 4" descr="C:\abitbetter\MS-039\graphics\hokusai2.GIF"/>
            <p:cNvPicPr>
              <a:picLocks noChangeAspect="1" noChangeArrowheads="1"/>
            </p:cNvPicPr>
            <p:nvPr/>
          </p:nvPicPr>
          <p:blipFill>
            <a:blip r:embed="rId3" cstate="print"/>
            <a:srcRect r="13902" b="31862"/>
            <a:stretch>
              <a:fillRect/>
            </a:stretch>
          </p:blipFill>
          <p:spPr bwMode="auto">
            <a:xfrm>
              <a:off x="4667" y="293"/>
              <a:ext cx="1090" cy="4027"/>
            </a:xfrm>
            <a:prstGeom prst="rect">
              <a:avLst/>
            </a:prstGeom>
            <a:noFill/>
            <a:ln w="9525">
              <a:noFill/>
              <a:miter lim="800000"/>
              <a:headEnd/>
              <a:tailEnd/>
            </a:ln>
          </p:spPr>
        </p:pic>
      </p:grpSp>
      <p:pic>
        <p:nvPicPr>
          <p:cNvPr id="8" name="Picture 10" descr="C:\Documents and Settings\Administrator\My Documents\SEAMEO-QITEP\2010-4-Lecture\dbookEng_with_DGraph_20100402\CDImageEnglish\dbook\work\picture\LogoCRICEEDjpg.jpg"/>
          <p:cNvPicPr>
            <a:picLocks noChangeAspect="1" noChangeArrowheads="1"/>
          </p:cNvPicPr>
          <p:nvPr userDrawn="1"/>
        </p:nvPicPr>
        <p:blipFill>
          <a:blip r:embed="rId4" cstate="print"/>
          <a:srcRect/>
          <a:stretch>
            <a:fillRect/>
          </a:stretch>
        </p:blipFill>
        <p:spPr bwMode="auto">
          <a:xfrm>
            <a:off x="7929563" y="0"/>
            <a:ext cx="1214437" cy="390525"/>
          </a:xfrm>
          <a:prstGeom prst="rect">
            <a:avLst/>
          </a:prstGeom>
          <a:noFill/>
          <a:ln w="9525">
            <a:noFill/>
            <a:miter lim="800000"/>
            <a:headEnd/>
            <a:tailEnd/>
          </a:ln>
        </p:spPr>
      </p:pic>
      <p:sp>
        <p:nvSpPr>
          <p:cNvPr id="44037" name="Rectangle 5"/>
          <p:cNvSpPr>
            <a:spLocks noGrp="1" noChangeArrowheads="1"/>
          </p:cNvSpPr>
          <p:nvPr>
            <p:ph type="ctrTitle" sz="quarter"/>
          </p:nvPr>
        </p:nvSpPr>
        <p:spPr>
          <a:xfrm>
            <a:off x="152400" y="990600"/>
            <a:ext cx="7543800" cy="1143000"/>
          </a:xfrm>
        </p:spPr>
        <p:txBody>
          <a:bodyPr/>
          <a:lstStyle>
            <a:lvl1pPr>
              <a:defRPr/>
            </a:lvl1pPr>
          </a:lstStyle>
          <a:p>
            <a:r>
              <a:rPr lang="ja-JP" altLang="en-US"/>
              <a:t>マスタ</a:t>
            </a:r>
            <a:r>
              <a:rPr lang="en-US" altLang="ja-JP"/>
              <a:t> </a:t>
            </a:r>
            <a:r>
              <a:rPr lang="ja-JP" altLang="en-US"/>
              <a:t>タイトルの書式設定</a:t>
            </a:r>
          </a:p>
        </p:txBody>
      </p:sp>
      <p:sp>
        <p:nvSpPr>
          <p:cNvPr id="44038" name="Rectangle 6"/>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ja-JP" altLang="en-US"/>
              <a:t>マスタ</a:t>
            </a:r>
            <a:r>
              <a:rPr lang="en-US" altLang="ja-JP"/>
              <a:t> </a:t>
            </a:r>
            <a:r>
              <a:rPr lang="ja-JP" altLang="en-US"/>
              <a:t>サブタイトルの書式設定</a:t>
            </a:r>
          </a:p>
        </p:txBody>
      </p:sp>
      <p:sp>
        <p:nvSpPr>
          <p:cNvPr id="10" name="Rectangle 7"/>
          <p:cNvSpPr>
            <a:spLocks noGrp="1" noChangeArrowheads="1"/>
          </p:cNvSpPr>
          <p:nvPr>
            <p:ph type="dt" sz="quarter" idx="10"/>
          </p:nvPr>
        </p:nvSpPr>
        <p:spPr>
          <a:xfrm>
            <a:off x="304800" y="6248400"/>
            <a:ext cx="1752600" cy="457200"/>
          </a:xfrm>
        </p:spPr>
        <p:txBody>
          <a:bodyPr/>
          <a:lstStyle>
            <a:lvl1pPr>
              <a:defRPr/>
            </a:lvl1pPr>
          </a:lstStyle>
          <a:p>
            <a:pPr>
              <a:defRPr/>
            </a:pPr>
            <a:endParaRPr lang="en-US" altLang="ja-JP"/>
          </a:p>
        </p:txBody>
      </p:sp>
      <p:sp>
        <p:nvSpPr>
          <p:cNvPr id="11" name="Rectangle 8"/>
          <p:cNvSpPr>
            <a:spLocks noGrp="1" noChangeArrowheads="1"/>
          </p:cNvSpPr>
          <p:nvPr>
            <p:ph type="ftr" sz="quarter" idx="11"/>
          </p:nvPr>
        </p:nvSpPr>
        <p:spPr>
          <a:xfrm>
            <a:off x="2438400" y="6248400"/>
            <a:ext cx="3200400" cy="457200"/>
          </a:xfrm>
        </p:spPr>
        <p:txBody>
          <a:bodyPr/>
          <a:lstStyle>
            <a:lvl1pPr>
              <a:defRPr/>
            </a:lvl1pPr>
          </a:lstStyle>
          <a:p>
            <a:pPr>
              <a:defRPr/>
            </a:pPr>
            <a:endParaRPr lang="en-US" altLang="ja-JP"/>
          </a:p>
        </p:txBody>
      </p:sp>
      <p:sp>
        <p:nvSpPr>
          <p:cNvPr id="12" name="Rectangle 9"/>
          <p:cNvSpPr>
            <a:spLocks noGrp="1" noChangeArrowheads="1"/>
          </p:cNvSpPr>
          <p:nvPr>
            <p:ph type="sldNum" sz="quarter" idx="12"/>
          </p:nvPr>
        </p:nvSpPr>
        <p:spPr>
          <a:xfrm>
            <a:off x="7543800" y="6092825"/>
            <a:ext cx="1600200" cy="457200"/>
          </a:xfrm>
        </p:spPr>
        <p:txBody>
          <a:bodyPr/>
          <a:lstStyle>
            <a:lvl1pPr>
              <a:defRPr smtClean="0">
                <a:solidFill>
                  <a:schemeClr val="bg1"/>
                </a:solidFill>
              </a:defRPr>
            </a:lvl1pPr>
          </a:lstStyle>
          <a:p>
            <a:pPr>
              <a:defRPr/>
            </a:pPr>
            <a:fld id="{157636A6-A6EE-4D9F-B9BC-E1C5791C4433}" type="slidenum">
              <a:rPr lang="en-US" altLang="ja-JP"/>
              <a:pPr>
                <a:defRPr/>
              </a:pPr>
              <a:t>&lt;#&gt;</a:t>
            </a:fld>
            <a:endParaRPr lang="en-US" altLang="ja-JP" dirty="0"/>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3"/>
          <p:cNvSpPr>
            <a:spLocks noGrp="1" noChangeArrowheads="1"/>
          </p:cNvSpPr>
          <p:nvPr>
            <p:ph type="sldNum" sz="quarter" idx="12"/>
          </p:nvPr>
        </p:nvSpPr>
        <p:spPr>
          <a:ln/>
        </p:spPr>
        <p:txBody>
          <a:bodyPr/>
          <a:lstStyle>
            <a:lvl1pPr>
              <a:defRPr/>
            </a:lvl1pPr>
          </a:lstStyle>
          <a:p>
            <a:pPr>
              <a:defRPr/>
            </a:pPr>
            <a:fld id="{CF50A534-4A36-4AF1-9FC4-993CA60F678C}"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772150" y="609600"/>
            <a:ext cx="184785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28600" y="609600"/>
            <a:ext cx="539115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3"/>
          <p:cNvSpPr>
            <a:spLocks noGrp="1" noChangeArrowheads="1"/>
          </p:cNvSpPr>
          <p:nvPr>
            <p:ph type="sldNum" sz="quarter" idx="12"/>
          </p:nvPr>
        </p:nvSpPr>
        <p:spPr>
          <a:ln/>
        </p:spPr>
        <p:txBody>
          <a:bodyPr/>
          <a:lstStyle>
            <a:lvl1pPr>
              <a:defRPr/>
            </a:lvl1pPr>
          </a:lstStyle>
          <a:p>
            <a:pPr>
              <a:defRPr/>
            </a:pPr>
            <a:fld id="{B7164AE1-DBAA-4070-8588-00FE2E30678C}"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3"/>
          <p:cNvSpPr>
            <a:spLocks noGrp="1" noChangeArrowheads="1"/>
          </p:cNvSpPr>
          <p:nvPr>
            <p:ph type="sldNum" sz="quarter" idx="12"/>
          </p:nvPr>
        </p:nvSpPr>
        <p:spPr>
          <a:ln/>
        </p:spPr>
        <p:txBody>
          <a:bodyPr/>
          <a:lstStyle>
            <a:lvl1pPr>
              <a:defRPr/>
            </a:lvl1pPr>
          </a:lstStyle>
          <a:p>
            <a:pPr>
              <a:defRPr/>
            </a:pPr>
            <a:fld id="{B5E28370-11CF-4DD1-9999-09C915602A51}"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3"/>
          <p:cNvSpPr>
            <a:spLocks noGrp="1" noChangeArrowheads="1"/>
          </p:cNvSpPr>
          <p:nvPr>
            <p:ph type="sldNum" sz="quarter" idx="12"/>
          </p:nvPr>
        </p:nvSpPr>
        <p:spPr>
          <a:ln/>
        </p:spPr>
        <p:txBody>
          <a:bodyPr/>
          <a:lstStyle>
            <a:lvl1pPr>
              <a:defRPr/>
            </a:lvl1pPr>
          </a:lstStyle>
          <a:p>
            <a:pPr>
              <a:defRPr/>
            </a:pPr>
            <a:fld id="{30AACCAC-3148-4FD2-A7F6-B75E000A6F55}"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3"/>
          <p:cNvSpPr>
            <a:spLocks noGrp="1" noChangeArrowheads="1"/>
          </p:cNvSpPr>
          <p:nvPr>
            <p:ph type="sldNum" sz="quarter" idx="12"/>
          </p:nvPr>
        </p:nvSpPr>
        <p:spPr>
          <a:ln/>
        </p:spPr>
        <p:txBody>
          <a:bodyPr/>
          <a:lstStyle>
            <a:lvl1pPr>
              <a:defRPr/>
            </a:lvl1pPr>
          </a:lstStyle>
          <a:p>
            <a:pPr>
              <a:defRPr/>
            </a:pPr>
            <a:fld id="{CB802544-39D4-4661-8A3D-BB64562710FE}"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033"/>
          <p:cNvSpPr>
            <a:spLocks noGrp="1" noChangeArrowheads="1"/>
          </p:cNvSpPr>
          <p:nvPr>
            <p:ph type="sldNum" sz="quarter" idx="12"/>
          </p:nvPr>
        </p:nvSpPr>
        <p:spPr>
          <a:ln/>
        </p:spPr>
        <p:txBody>
          <a:bodyPr/>
          <a:lstStyle>
            <a:lvl1pPr>
              <a:defRPr/>
            </a:lvl1pPr>
          </a:lstStyle>
          <a:p>
            <a:pPr>
              <a:defRPr/>
            </a:pPr>
            <a:fld id="{11BAE164-C74A-4BDE-831B-F347916688E7}"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033"/>
          <p:cNvSpPr>
            <a:spLocks noGrp="1" noChangeArrowheads="1"/>
          </p:cNvSpPr>
          <p:nvPr>
            <p:ph type="sldNum" sz="quarter" idx="12"/>
          </p:nvPr>
        </p:nvSpPr>
        <p:spPr>
          <a:ln/>
        </p:spPr>
        <p:txBody>
          <a:bodyPr/>
          <a:lstStyle>
            <a:lvl1pPr>
              <a:defRPr/>
            </a:lvl1pPr>
          </a:lstStyle>
          <a:p>
            <a:pPr>
              <a:defRPr/>
            </a:pPr>
            <a:fld id="{73915E78-FB46-424B-B2AC-9F033AAD0686}"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033"/>
          <p:cNvSpPr>
            <a:spLocks noGrp="1" noChangeArrowheads="1"/>
          </p:cNvSpPr>
          <p:nvPr>
            <p:ph type="sldNum" sz="quarter" idx="12"/>
          </p:nvPr>
        </p:nvSpPr>
        <p:spPr>
          <a:ln/>
        </p:spPr>
        <p:txBody>
          <a:bodyPr/>
          <a:lstStyle>
            <a:lvl1pPr>
              <a:defRPr/>
            </a:lvl1pPr>
          </a:lstStyle>
          <a:p>
            <a:pPr>
              <a:defRPr/>
            </a:pPr>
            <a:fld id="{A80DE672-9510-478F-A405-4E3991BBA156}"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3"/>
          <p:cNvSpPr>
            <a:spLocks noGrp="1" noChangeArrowheads="1"/>
          </p:cNvSpPr>
          <p:nvPr>
            <p:ph type="sldNum" sz="quarter" idx="12"/>
          </p:nvPr>
        </p:nvSpPr>
        <p:spPr>
          <a:ln/>
        </p:spPr>
        <p:txBody>
          <a:bodyPr/>
          <a:lstStyle>
            <a:lvl1pPr>
              <a:defRPr/>
            </a:lvl1pPr>
          </a:lstStyle>
          <a:p>
            <a:pPr>
              <a:defRPr/>
            </a:pPr>
            <a:fld id="{7974B814-4105-4E88-BD90-0F92CEC9E37C}"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3"/>
          <p:cNvSpPr>
            <a:spLocks noGrp="1" noChangeArrowheads="1"/>
          </p:cNvSpPr>
          <p:nvPr>
            <p:ph type="sldNum" sz="quarter" idx="12"/>
          </p:nvPr>
        </p:nvSpPr>
        <p:spPr>
          <a:ln/>
        </p:spPr>
        <p:txBody>
          <a:bodyPr/>
          <a:lstStyle>
            <a:lvl1pPr>
              <a:defRPr/>
            </a:lvl1pPr>
          </a:lstStyle>
          <a:p>
            <a:pPr>
              <a:defRPr/>
            </a:pPr>
            <a:fld id="{3E0A9A03-B8BC-4C88-8817-A4E2654F1154}" type="slidenum">
              <a:rPr lang="en-US" altLang="ja-JP"/>
              <a:pPr>
                <a:defRPr/>
              </a:pPr>
              <a:t>&lt;#&gt;</a:t>
            </a:fld>
            <a:endParaRPr lang="en-US" altLang="ja-JP"/>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3" cstate="print"/>
          <a:srcRect/>
          <a:stretch>
            <a:fillRect/>
          </a:stretch>
        </p:blipFill>
        <p:spPr bwMode="auto">
          <a:xfrm>
            <a:off x="123403" y="8334"/>
            <a:ext cx="7400925" cy="6877050"/>
          </a:xfrm>
          <a:prstGeom prst="rect">
            <a:avLst/>
          </a:prstGeom>
          <a:noFill/>
          <a:ln w="9525">
            <a:noFill/>
            <a:miter lim="800000"/>
            <a:headEnd/>
            <a:tailEnd/>
          </a:ln>
        </p:spPr>
      </p:pic>
      <p:grpSp>
        <p:nvGrpSpPr>
          <p:cNvPr id="1027" name="Group 1026"/>
          <p:cNvGrpSpPr>
            <a:grpSpLocks/>
          </p:cNvGrpSpPr>
          <p:nvPr/>
        </p:nvGrpSpPr>
        <p:grpSpPr bwMode="auto">
          <a:xfrm>
            <a:off x="7439025" y="0"/>
            <a:ext cx="1730375" cy="6858000"/>
            <a:chOff x="4667" y="0"/>
            <a:chExt cx="1090" cy="4320"/>
          </a:xfrm>
        </p:grpSpPr>
        <p:sp>
          <p:nvSpPr>
            <p:cNvPr id="43011" name="Rectangle 1027"/>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anchor="ctr"/>
            <a:lstStyle/>
            <a:p>
              <a:pPr eaLnBrk="0" hangingPunct="0">
                <a:defRPr/>
              </a:pPr>
              <a:endParaRPr kumimoji="0" lang="ja-JP" altLang="en-US">
                <a:ea typeface="Osaka" charset="-128"/>
              </a:endParaRPr>
            </a:p>
          </p:txBody>
        </p:sp>
        <p:pic>
          <p:nvPicPr>
            <p:cNvPr id="1036" name="Picture 1028" descr="C:\abitbetter\MS-039\graphics\hokusai2.GIF"/>
            <p:cNvPicPr>
              <a:picLocks noChangeAspect="1" noChangeArrowheads="1"/>
            </p:cNvPicPr>
            <p:nvPr/>
          </p:nvPicPr>
          <p:blipFill>
            <a:blip r:embed="rId14" cstate="print"/>
            <a:srcRect r="13902" b="31862"/>
            <a:stretch>
              <a:fillRect/>
            </a:stretch>
          </p:blipFill>
          <p:spPr bwMode="auto">
            <a:xfrm>
              <a:off x="4667" y="293"/>
              <a:ext cx="1090" cy="4027"/>
            </a:xfrm>
            <a:prstGeom prst="rect">
              <a:avLst/>
            </a:prstGeom>
            <a:noFill/>
            <a:ln w="9525">
              <a:noFill/>
              <a:miter lim="800000"/>
              <a:headEnd/>
              <a:tailEnd/>
            </a:ln>
          </p:spPr>
        </p:pic>
      </p:grpSp>
      <p:sp>
        <p:nvSpPr>
          <p:cNvPr id="1028" name="Rectangle 1029"/>
          <p:cNvSpPr>
            <a:spLocks noGrp="1" noChangeArrowheads="1"/>
          </p:cNvSpPr>
          <p:nvPr>
            <p:ph type="title"/>
          </p:nvPr>
        </p:nvSpPr>
        <p:spPr bwMode="auto">
          <a:xfrm>
            <a:off x="228600" y="6096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1029" name="Rectangle 1030"/>
          <p:cNvSpPr>
            <a:spLocks noGrp="1" noChangeArrowheads="1"/>
          </p:cNvSpPr>
          <p:nvPr>
            <p:ph type="body" idx="1"/>
          </p:nvPr>
        </p:nvSpPr>
        <p:spPr bwMode="auto">
          <a:xfrm>
            <a:off x="228600" y="1981200"/>
            <a:ext cx="7391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43015" name="Rectangle 1031"/>
          <p:cNvSpPr>
            <a:spLocks noGrp="1" noChangeArrowheads="1"/>
          </p:cNvSpPr>
          <p:nvPr>
            <p:ph type="dt" sz="half" idx="2"/>
          </p:nvPr>
        </p:nvSpPr>
        <p:spPr bwMode="auto">
          <a:xfrm>
            <a:off x="228600" y="6248400"/>
            <a:ext cx="1828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Times New Roman" charset="0"/>
                <a:ea typeface="Osaka" charset="-128"/>
                <a:cs typeface="+mn-cs"/>
              </a:defRPr>
            </a:lvl1pPr>
          </a:lstStyle>
          <a:p>
            <a:pPr>
              <a:defRPr/>
            </a:pPr>
            <a:endParaRPr lang="en-US" altLang="ja-JP"/>
          </a:p>
        </p:txBody>
      </p:sp>
      <p:sp>
        <p:nvSpPr>
          <p:cNvPr id="43016" name="Rectangle 1032"/>
          <p:cNvSpPr>
            <a:spLocks noGrp="1" noChangeArrowheads="1"/>
          </p:cNvSpPr>
          <p:nvPr>
            <p:ph type="ftr" sz="quarter" idx="3"/>
          </p:nvPr>
        </p:nvSpPr>
        <p:spPr bwMode="auto">
          <a:xfrm>
            <a:off x="25146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Times New Roman" charset="0"/>
                <a:ea typeface="Osaka" charset="-128"/>
                <a:cs typeface="+mn-cs"/>
              </a:defRPr>
            </a:lvl1pPr>
          </a:lstStyle>
          <a:p>
            <a:pPr>
              <a:defRPr/>
            </a:pPr>
            <a:endParaRPr lang="en-US" altLang="ja-JP"/>
          </a:p>
        </p:txBody>
      </p:sp>
      <p:sp>
        <p:nvSpPr>
          <p:cNvPr id="43017" name="Rectangle 1033"/>
          <p:cNvSpPr>
            <a:spLocks noGrp="1" noChangeArrowheads="1"/>
          </p:cNvSpPr>
          <p:nvPr>
            <p:ph type="sldNum" sz="quarter" idx="4"/>
          </p:nvPr>
        </p:nvSpPr>
        <p:spPr bwMode="auto">
          <a:xfrm>
            <a:off x="60960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latin typeface="Times New Roman" charset="0"/>
                <a:ea typeface="Osaka" charset="-128"/>
                <a:cs typeface="+mn-cs"/>
              </a:defRPr>
            </a:lvl1pPr>
          </a:lstStyle>
          <a:p>
            <a:pPr>
              <a:defRPr/>
            </a:pPr>
            <a:fld id="{9F49A55C-9AE0-4FC4-B878-C5E064F4BD01}" type="slidenum">
              <a:rPr lang="en-US" altLang="ja-JP"/>
              <a:pPr>
                <a:defRPr/>
              </a:pPr>
              <a:t>&lt;#&gt;</a:t>
            </a:fld>
            <a:endParaRPr lang="en-US" altLang="ja-JP"/>
          </a:p>
        </p:txBody>
      </p:sp>
      <p:pic>
        <p:nvPicPr>
          <p:cNvPr id="1033" name="Picture 10" descr="C:\Documents and Settings\Administrator\My Documents\SEAMEO-QITEP\2010-4-Lecture\dbookEng_with_DGraph_20100402\CDImageEnglish\dbook\work\picture\LogoCRICEEDjpg.jpg"/>
          <p:cNvPicPr>
            <a:picLocks noChangeAspect="1" noChangeArrowheads="1"/>
          </p:cNvPicPr>
          <p:nvPr/>
        </p:nvPicPr>
        <p:blipFill>
          <a:blip r:embed="rId15" cstate="print"/>
          <a:srcRect/>
          <a:stretch>
            <a:fillRect/>
          </a:stretch>
        </p:blipFill>
        <p:spPr bwMode="auto">
          <a:xfrm>
            <a:off x="7929563" y="0"/>
            <a:ext cx="1214437" cy="390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Osaka"/>
        </a:defRPr>
      </a:lvl1pPr>
      <a:lvl2pPr algn="ctr" rtl="0" eaLnBrk="0" fontAlgn="base" hangingPunct="0">
        <a:spcBef>
          <a:spcPct val="0"/>
        </a:spcBef>
        <a:spcAft>
          <a:spcPct val="0"/>
        </a:spcAft>
        <a:defRPr sz="4400">
          <a:solidFill>
            <a:schemeClr val="tx2"/>
          </a:solidFill>
          <a:latin typeface="Osaka" charset="-128"/>
          <a:ea typeface="Osaka" charset="-128"/>
          <a:cs typeface="Osaka"/>
        </a:defRPr>
      </a:lvl2pPr>
      <a:lvl3pPr algn="ctr" rtl="0" eaLnBrk="0" fontAlgn="base" hangingPunct="0">
        <a:spcBef>
          <a:spcPct val="0"/>
        </a:spcBef>
        <a:spcAft>
          <a:spcPct val="0"/>
        </a:spcAft>
        <a:defRPr sz="4400">
          <a:solidFill>
            <a:schemeClr val="tx2"/>
          </a:solidFill>
          <a:latin typeface="Osaka" charset="-128"/>
          <a:ea typeface="Osaka" charset="-128"/>
          <a:cs typeface="Osaka"/>
        </a:defRPr>
      </a:lvl3pPr>
      <a:lvl4pPr algn="ctr" rtl="0" eaLnBrk="0" fontAlgn="base" hangingPunct="0">
        <a:spcBef>
          <a:spcPct val="0"/>
        </a:spcBef>
        <a:spcAft>
          <a:spcPct val="0"/>
        </a:spcAft>
        <a:defRPr sz="4400">
          <a:solidFill>
            <a:schemeClr val="tx2"/>
          </a:solidFill>
          <a:latin typeface="Osaka" charset="-128"/>
          <a:ea typeface="Osaka" charset="-128"/>
          <a:cs typeface="Osaka"/>
        </a:defRPr>
      </a:lvl4pPr>
      <a:lvl5pPr algn="ctr" rtl="0" eaLnBrk="0" fontAlgn="base" hangingPunct="0">
        <a:spcBef>
          <a:spcPct val="0"/>
        </a:spcBef>
        <a:spcAft>
          <a:spcPct val="0"/>
        </a:spcAft>
        <a:defRPr sz="4400">
          <a:solidFill>
            <a:schemeClr val="tx2"/>
          </a:solidFill>
          <a:latin typeface="Osaka" charset="-128"/>
          <a:ea typeface="Osaka" charset="-128"/>
          <a:cs typeface="Osaka"/>
        </a:defRPr>
      </a:lvl5pPr>
      <a:lvl6pPr marL="457200" algn="ctr" rtl="0" fontAlgn="base">
        <a:spcBef>
          <a:spcPct val="0"/>
        </a:spcBef>
        <a:spcAft>
          <a:spcPct val="0"/>
        </a:spcAft>
        <a:defRPr sz="4400">
          <a:solidFill>
            <a:schemeClr val="tx2"/>
          </a:solidFill>
          <a:latin typeface="Osaka" charset="-128"/>
          <a:ea typeface="Osaka" charset="-128"/>
        </a:defRPr>
      </a:lvl6pPr>
      <a:lvl7pPr marL="914400" algn="ctr" rtl="0" fontAlgn="base">
        <a:spcBef>
          <a:spcPct val="0"/>
        </a:spcBef>
        <a:spcAft>
          <a:spcPct val="0"/>
        </a:spcAft>
        <a:defRPr sz="4400">
          <a:solidFill>
            <a:schemeClr val="tx2"/>
          </a:solidFill>
          <a:latin typeface="Osaka" charset="-128"/>
          <a:ea typeface="Osaka" charset="-128"/>
        </a:defRPr>
      </a:lvl7pPr>
      <a:lvl8pPr marL="1371600" algn="ctr" rtl="0" fontAlgn="base">
        <a:spcBef>
          <a:spcPct val="0"/>
        </a:spcBef>
        <a:spcAft>
          <a:spcPct val="0"/>
        </a:spcAft>
        <a:defRPr sz="4400">
          <a:solidFill>
            <a:schemeClr val="tx2"/>
          </a:solidFill>
          <a:latin typeface="Osaka" charset="-128"/>
          <a:ea typeface="Osaka" charset="-128"/>
        </a:defRPr>
      </a:lvl8pPr>
      <a:lvl9pPr marL="1828800" algn="ctr" rtl="0" fontAlgn="base">
        <a:spcBef>
          <a:spcPct val="0"/>
        </a:spcBef>
        <a:spcAft>
          <a:spcPct val="0"/>
        </a:spcAft>
        <a:defRPr sz="4400">
          <a:solidFill>
            <a:schemeClr val="tx2"/>
          </a:solidFill>
          <a:latin typeface="Osaka" charset="-128"/>
          <a:ea typeface="Osaka" charset="-128"/>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Osaka"/>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ea typeface="+mn-ea"/>
          <a:cs typeface="Osaka"/>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ea typeface="+mn-ea"/>
          <a:cs typeface="Osaka"/>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ea typeface="+mn-ea"/>
          <a:cs typeface="Osaka"/>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ea typeface="+mn-ea"/>
          <a:cs typeface="Osaka"/>
        </a:defRPr>
      </a:lvl5pPr>
      <a:lvl6pPr marL="2514600" indent="-228600" algn="l" rtl="0" fontAlgn="base">
        <a:spcBef>
          <a:spcPct val="20000"/>
        </a:spcBef>
        <a:spcAft>
          <a:spcPct val="0"/>
        </a:spcAft>
        <a:buFont typeface="Wingdings" charset="2"/>
        <a:buChar char="©"/>
        <a:defRPr sz="2000" i="1">
          <a:solidFill>
            <a:schemeClr val="tx1"/>
          </a:solidFill>
          <a:latin typeface="+mn-lt"/>
          <a:ea typeface="+mn-ea"/>
        </a:defRPr>
      </a:lvl6pPr>
      <a:lvl7pPr marL="2971800" indent="-228600" algn="l" rtl="0" fontAlgn="base">
        <a:spcBef>
          <a:spcPct val="20000"/>
        </a:spcBef>
        <a:spcAft>
          <a:spcPct val="0"/>
        </a:spcAft>
        <a:buFont typeface="Wingdings" charset="2"/>
        <a:buChar char="©"/>
        <a:defRPr sz="2000" i="1">
          <a:solidFill>
            <a:schemeClr val="tx1"/>
          </a:solidFill>
          <a:latin typeface="+mn-lt"/>
          <a:ea typeface="+mn-ea"/>
        </a:defRPr>
      </a:lvl7pPr>
      <a:lvl8pPr marL="3429000" indent="-228600" algn="l" rtl="0" fontAlgn="base">
        <a:spcBef>
          <a:spcPct val="20000"/>
        </a:spcBef>
        <a:spcAft>
          <a:spcPct val="0"/>
        </a:spcAft>
        <a:buFont typeface="Wingdings" charset="2"/>
        <a:buChar char="©"/>
        <a:defRPr sz="2000" i="1">
          <a:solidFill>
            <a:schemeClr val="tx1"/>
          </a:solidFill>
          <a:latin typeface="+mn-lt"/>
          <a:ea typeface="+mn-ea"/>
        </a:defRPr>
      </a:lvl8pPr>
      <a:lvl9pPr marL="3886200" indent="-228600" algn="l" rtl="0" fontAlgn="base">
        <a:spcBef>
          <a:spcPct val="20000"/>
        </a:spcBef>
        <a:spcAft>
          <a:spcPct val="0"/>
        </a:spcAft>
        <a:buFont typeface="Wingdings" charset="2"/>
        <a:buChar char="©"/>
        <a:defRPr sz="2000" 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548680"/>
            <a:ext cx="7772400" cy="2594570"/>
          </a:xfrm>
        </p:spPr>
        <p:txBody>
          <a:bodyPr/>
          <a:lstStyle/>
          <a:p>
            <a:r>
              <a:rPr lang="en-US" altLang="ja-JP" sz="4000" b="1" dirty="0" smtClean="0"/>
              <a:t>Mathematics</a:t>
            </a:r>
            <a:r>
              <a:rPr lang="ja-JP" altLang="en-US" sz="4000" b="1" dirty="0"/>
              <a:t> </a:t>
            </a:r>
            <a:r>
              <a:rPr lang="en-US" altLang="ja-JP" sz="4000" b="1" dirty="0" smtClean="0"/>
              <a:t>Teacher</a:t>
            </a:r>
            <a:r>
              <a:rPr lang="ja-JP" altLang="en-US" sz="4000" b="1" dirty="0"/>
              <a:t> </a:t>
            </a:r>
            <a:r>
              <a:rPr lang="en-US" altLang="ja-JP" sz="4000" b="1" dirty="0" smtClean="0"/>
              <a:t>Standards</a:t>
            </a:r>
            <a:r>
              <a:rPr lang="ja-JP" altLang="en-US" sz="4000" b="1" dirty="0"/>
              <a:t> </a:t>
            </a:r>
            <a:r>
              <a:rPr lang="en-US" altLang="ja-JP" sz="4000" b="1" dirty="0" smtClean="0"/>
              <a:t>and</a:t>
            </a:r>
            <a:r>
              <a:rPr lang="ja-JP" altLang="en-US" sz="4000" b="1" dirty="0"/>
              <a:t> </a:t>
            </a:r>
            <a:r>
              <a:rPr lang="en-US" altLang="ja-JP" sz="4000" b="1" dirty="0" smtClean="0"/>
              <a:t>Lesson</a:t>
            </a:r>
            <a:r>
              <a:rPr lang="ja-JP" altLang="en-US" sz="4000" b="1" dirty="0"/>
              <a:t> </a:t>
            </a:r>
            <a:r>
              <a:rPr lang="en-US" altLang="ja-JP" sz="4000" b="1" dirty="0" smtClean="0"/>
              <a:t>Study</a:t>
            </a:r>
            <a:br>
              <a:rPr lang="en-US" altLang="ja-JP" sz="4000" b="1" dirty="0" smtClean="0"/>
            </a:br>
            <a:r>
              <a:rPr lang="en-US" altLang="ja-JP" sz="4000" b="1" dirty="0" smtClean="0"/>
              <a:t>How do you define good teacher?</a:t>
            </a:r>
          </a:p>
        </p:txBody>
      </p:sp>
      <p:sp>
        <p:nvSpPr>
          <p:cNvPr id="5123" name="Rectangle 3"/>
          <p:cNvSpPr>
            <a:spLocks noGrp="1" noChangeArrowheads="1"/>
          </p:cNvSpPr>
          <p:nvPr>
            <p:ph type="subTitle" idx="1"/>
          </p:nvPr>
        </p:nvSpPr>
        <p:spPr>
          <a:xfrm>
            <a:off x="899592" y="3645024"/>
            <a:ext cx="6768752" cy="3212976"/>
          </a:xfrm>
        </p:spPr>
        <p:txBody>
          <a:bodyPr/>
          <a:lstStyle/>
          <a:p>
            <a:pPr eaLnBrk="1" hangingPunct="1"/>
            <a:endParaRPr lang="en-US" altLang="ja-JP" sz="1800" i="0" dirty="0"/>
          </a:p>
          <a:p>
            <a:pPr eaLnBrk="1" hangingPunct="1">
              <a:buFont typeface="Wingdings" pitchFamily="2" charset="2"/>
              <a:buNone/>
            </a:pPr>
            <a:r>
              <a:rPr lang="en-US" altLang="ja-JP" i="0" dirty="0" smtClean="0">
                <a:latin typeface="Times New Roman" pitchFamily="18" charset="0"/>
                <a:cs typeface="Times New Roman" pitchFamily="18" charset="0"/>
              </a:rPr>
              <a:t>Masami Isoda</a:t>
            </a:r>
            <a:r>
              <a:rPr lang="en-US" altLang="ja-JP" sz="1600" i="0" dirty="0">
                <a:latin typeface="Times New Roman" pitchFamily="18" charset="0"/>
                <a:cs typeface="Times New Roman" pitchFamily="18" charset="0"/>
              </a:rPr>
              <a:t> </a:t>
            </a:r>
            <a:r>
              <a:rPr lang="en-US" altLang="ja-JP" sz="1600" i="0" dirty="0" smtClean="0">
                <a:latin typeface="Times New Roman" pitchFamily="18" charset="0"/>
                <a:cs typeface="Times New Roman" pitchFamily="18" charset="0"/>
              </a:rPr>
              <a:t> </a:t>
            </a:r>
          </a:p>
          <a:p>
            <a:pPr eaLnBrk="1" hangingPunct="1">
              <a:buFont typeface="Wingdings" pitchFamily="2" charset="2"/>
              <a:buNone/>
            </a:pPr>
            <a:r>
              <a:rPr lang="en-US" altLang="ja-JP" sz="2000" dirty="0" smtClean="0">
                <a:latin typeface="Times New Roman" pitchFamily="18" charset="0"/>
                <a:cs typeface="Times New Roman" pitchFamily="18" charset="0"/>
              </a:rPr>
              <a:t>PhD (</a:t>
            </a:r>
            <a:r>
              <a:rPr lang="en-US" altLang="ja-JP" sz="2000" dirty="0" err="1" smtClean="0">
                <a:latin typeface="Times New Roman" pitchFamily="18" charset="0"/>
                <a:cs typeface="Times New Roman" pitchFamily="18" charset="0"/>
              </a:rPr>
              <a:t>Waseda</a:t>
            </a:r>
            <a:r>
              <a:rPr lang="en-US" altLang="ja-JP" sz="2000" dirty="0" smtClean="0">
                <a:latin typeface="Times New Roman" pitchFamily="18" charset="0"/>
                <a:cs typeface="Times New Roman" pitchFamily="18" charset="0"/>
              </a:rPr>
              <a:t> U.) &amp; </a:t>
            </a:r>
            <a:r>
              <a:rPr lang="en-US" altLang="ja-JP" sz="2000" dirty="0" err="1" smtClean="0">
                <a:latin typeface="Times New Roman" pitchFamily="18" charset="0"/>
                <a:cs typeface="Times New Roman" pitchFamily="18" charset="0"/>
              </a:rPr>
              <a:t>h.c</a:t>
            </a:r>
            <a:r>
              <a:rPr lang="en-US" altLang="ja-JP" sz="2000" dirty="0" smtClean="0">
                <a:latin typeface="Times New Roman" pitchFamily="18" charset="0"/>
                <a:cs typeface="Times New Roman" pitchFamily="18" charset="0"/>
              </a:rPr>
              <a:t> PhD,(</a:t>
            </a:r>
            <a:r>
              <a:rPr lang="en-US" altLang="ja-JP" sz="2000" dirty="0" err="1" smtClean="0">
                <a:latin typeface="Times New Roman" pitchFamily="18" charset="0"/>
                <a:cs typeface="Times New Roman" pitchFamily="18" charset="0"/>
              </a:rPr>
              <a:t>Khon</a:t>
            </a:r>
            <a:r>
              <a:rPr lang="en-US" altLang="ja-JP" sz="2000" dirty="0" smtClean="0">
                <a:latin typeface="Times New Roman" pitchFamily="18" charset="0"/>
                <a:cs typeface="Times New Roman" pitchFamily="18" charset="0"/>
              </a:rPr>
              <a:t> </a:t>
            </a:r>
            <a:r>
              <a:rPr lang="en-US" altLang="ja-JP" sz="2000" dirty="0" err="1" smtClean="0">
                <a:latin typeface="Times New Roman" pitchFamily="18" charset="0"/>
                <a:cs typeface="Times New Roman" pitchFamily="18" charset="0"/>
              </a:rPr>
              <a:t>Kaen</a:t>
            </a:r>
            <a:r>
              <a:rPr lang="en-US" altLang="ja-JP" sz="2000" dirty="0" smtClean="0">
                <a:latin typeface="Times New Roman" pitchFamily="18" charset="0"/>
                <a:cs typeface="Times New Roman" pitchFamily="18" charset="0"/>
              </a:rPr>
              <a:t> U) </a:t>
            </a:r>
          </a:p>
          <a:p>
            <a:pPr eaLnBrk="1" hangingPunct="1">
              <a:buFont typeface="Wingdings" pitchFamily="2" charset="2"/>
              <a:buNone/>
            </a:pPr>
            <a:r>
              <a:rPr lang="en-US" altLang="ja-JP" sz="2000" dirty="0" smtClean="0">
                <a:latin typeface="Times New Roman" pitchFamily="18" charset="0"/>
                <a:cs typeface="Times New Roman" pitchFamily="18" charset="0"/>
              </a:rPr>
              <a:t>Professor of Mathematics Education</a:t>
            </a:r>
          </a:p>
          <a:p>
            <a:pPr eaLnBrk="1" hangingPunct="1">
              <a:buFont typeface="Wingdings" pitchFamily="2" charset="2"/>
              <a:buNone/>
            </a:pPr>
            <a:r>
              <a:rPr lang="en-US" altLang="ja-JP" sz="2000" dirty="0" smtClean="0">
                <a:latin typeface="Times New Roman" pitchFamily="18" charset="0"/>
                <a:cs typeface="Times New Roman" pitchFamily="18" charset="0"/>
              </a:rPr>
              <a:t>CRICED, University of Tsukuba, Japan</a:t>
            </a:r>
            <a:r>
              <a:rPr lang="en-US" altLang="ja-JP" sz="2000" dirty="0" smtClean="0">
                <a:latin typeface="Times New Roman" pitchFamily="18" charset="0"/>
                <a:cs typeface="Times New Roman" pitchFamily="18" charset="0"/>
              </a:rPr>
              <a:t>.</a:t>
            </a:r>
          </a:p>
          <a:p>
            <a:pPr eaLnBrk="1" hangingPunct="1">
              <a:buFont typeface="Wingdings" pitchFamily="2" charset="2"/>
              <a:buNone/>
            </a:pPr>
            <a:r>
              <a:rPr lang="en-US" altLang="ja-JP" sz="2000" dirty="0" smtClean="0">
                <a:latin typeface="Times New Roman" pitchFamily="18" charset="0"/>
                <a:cs typeface="Times New Roman" pitchFamily="18" charset="0"/>
              </a:rPr>
              <a:t>at</a:t>
            </a:r>
            <a:endParaRPr lang="en-US" altLang="ja-JP" sz="2000" dirty="0" smtClean="0">
              <a:latin typeface="Times New Roman" pitchFamily="18" charset="0"/>
              <a:cs typeface="Times New Roman" pitchFamily="18" charset="0"/>
            </a:endParaRPr>
          </a:p>
          <a:p>
            <a:pPr eaLnBrk="1" hangingPunct="1">
              <a:buFont typeface="Wingdings" pitchFamily="2" charset="2"/>
              <a:buNone/>
            </a:pPr>
            <a:r>
              <a:rPr lang="en-US" altLang="ja-JP" sz="2000" dirty="0" smtClean="0">
                <a:latin typeface="Times New Roman" pitchFamily="18" charset="0"/>
                <a:cs typeface="Times New Roman" pitchFamily="18" charset="0"/>
              </a:rPr>
              <a:t>SEAMEO-RECSAM and University of Tsukuba Joint Symposium</a:t>
            </a:r>
            <a:r>
              <a:rPr lang="en-US" altLang="ja-JP" sz="2000" smtClean="0">
                <a:latin typeface="Times New Roman" pitchFamily="18" charset="0"/>
                <a:cs typeface="Times New Roman" pitchFamily="18" charset="0"/>
              </a:rPr>
              <a:t>, February 16, 2015.</a:t>
            </a:r>
            <a:endParaRPr lang="en-US" altLang="ja-JP" sz="2000" dirty="0" smtClean="0">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cstate="print"/>
          <a:srcRect/>
          <a:stretch>
            <a:fillRect/>
          </a:stretch>
        </p:blipFill>
        <p:spPr bwMode="auto">
          <a:xfrm>
            <a:off x="7612148" y="4869159"/>
            <a:ext cx="1568364" cy="1988841"/>
          </a:xfrm>
          <a:prstGeom prst="rect">
            <a:avLst/>
          </a:prstGeom>
          <a:noFill/>
          <a:ln w="9525">
            <a:noFill/>
            <a:miter lim="800000"/>
            <a:headEnd/>
            <a:tailEnd/>
          </a:ln>
        </p:spPr>
      </p:pic>
      <p:sp>
        <p:nvSpPr>
          <p:cNvPr id="5" name="角丸四角形吹き出し 4"/>
          <p:cNvSpPr/>
          <p:nvPr/>
        </p:nvSpPr>
        <p:spPr bwMode="auto">
          <a:xfrm>
            <a:off x="6156176" y="3861048"/>
            <a:ext cx="2987824" cy="936104"/>
          </a:xfrm>
          <a:prstGeom prst="wedgeRoundRectCallout">
            <a:avLst>
              <a:gd name="adj1" fmla="val 17352"/>
              <a:gd name="adj2" fmla="val 8301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0" hangingPunct="0">
              <a:defRPr/>
            </a:pPr>
            <a:r>
              <a:rPr kumimoji="0" lang="en-US" altLang="ja-JP" sz="1800" b="1" dirty="0" smtClean="0">
                <a:solidFill>
                  <a:schemeClr val="bg1"/>
                </a:solidFill>
                <a:latin typeface="Times New Roman" pitchFamily="18" charset="0"/>
                <a:cs typeface="Times New Roman" pitchFamily="18" charset="0"/>
              </a:rPr>
              <a:t>Teacher is researcher.</a:t>
            </a:r>
          </a:p>
          <a:p>
            <a:pPr eaLnBrk="0" hangingPunct="0">
              <a:defRPr/>
            </a:pPr>
            <a:r>
              <a:rPr kumimoji="0" lang="en-US" altLang="ja-JP" sz="1800" b="1" dirty="0" smtClean="0">
                <a:solidFill>
                  <a:schemeClr val="bg1"/>
                </a:solidFill>
                <a:latin typeface="Times New Roman" pitchFamily="18" charset="0"/>
                <a:cs typeface="Times New Roman" pitchFamily="18" charset="0"/>
              </a:rPr>
              <a:t>If it is correct, how do you </a:t>
            </a:r>
            <a:r>
              <a:rPr kumimoji="0" lang="en-US" altLang="ja-JP" sz="1800" b="1" dirty="0" err="1" smtClean="0">
                <a:solidFill>
                  <a:schemeClr val="bg1"/>
                </a:solidFill>
                <a:latin typeface="Times New Roman" pitchFamily="18" charset="0"/>
                <a:cs typeface="Times New Roman" pitchFamily="18" charset="0"/>
              </a:rPr>
              <a:t>diffine</a:t>
            </a:r>
            <a:r>
              <a:rPr kumimoji="0" lang="en-US" altLang="ja-JP" sz="1800" b="1" dirty="0" smtClean="0">
                <a:solidFill>
                  <a:schemeClr val="bg1"/>
                </a:solidFill>
                <a:latin typeface="Times New Roman" pitchFamily="18" charset="0"/>
                <a:cs typeface="Times New Roman" pitchFamily="18" charset="0"/>
              </a:rPr>
              <a:t> good teacher.</a:t>
            </a:r>
            <a:endParaRPr kumimoji="0" lang="ja-JP" altLang="en-US" sz="1800" b="1" dirty="0">
              <a:solidFill>
                <a:schemeClr val="bg1"/>
              </a:solidFill>
              <a:latin typeface="Times New Roman" pitchFamily="18" charset="0"/>
              <a:cs typeface="Times New Roman" pitchFamily="18" charset="0"/>
            </a:endParaRPr>
          </a:p>
        </p:txBody>
      </p:sp>
      <p:sp>
        <p:nvSpPr>
          <p:cNvPr id="8" name="角丸四角形吹き出し 7"/>
          <p:cNvSpPr/>
          <p:nvPr/>
        </p:nvSpPr>
        <p:spPr bwMode="auto">
          <a:xfrm>
            <a:off x="6118236" y="2654429"/>
            <a:ext cx="2987824" cy="936104"/>
          </a:xfrm>
          <a:prstGeom prst="wedgeRoundRectCallout">
            <a:avLst>
              <a:gd name="adj1" fmla="val 17352"/>
              <a:gd name="adj2" fmla="val 8301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0" hangingPunct="0">
              <a:defRPr/>
            </a:pPr>
            <a:r>
              <a:rPr kumimoji="0" lang="en-US" altLang="ja-JP" sz="1800" b="1" dirty="0" smtClean="0">
                <a:solidFill>
                  <a:schemeClr val="bg1"/>
                </a:solidFill>
                <a:latin typeface="Times New Roman" pitchFamily="18" charset="0"/>
                <a:cs typeface="Times New Roman" pitchFamily="18" charset="0"/>
              </a:rPr>
              <a:t>Researcher is teacher.</a:t>
            </a:r>
          </a:p>
          <a:p>
            <a:pPr eaLnBrk="0" hangingPunct="0">
              <a:defRPr/>
            </a:pPr>
            <a:r>
              <a:rPr kumimoji="0" lang="en-US" altLang="ja-JP" sz="1800" b="1" dirty="0" smtClean="0">
                <a:solidFill>
                  <a:schemeClr val="bg1"/>
                </a:solidFill>
                <a:latin typeface="Times New Roman" pitchFamily="18" charset="0"/>
                <a:cs typeface="Times New Roman" pitchFamily="18" charset="0"/>
              </a:rPr>
              <a:t>If it is correct, how do you </a:t>
            </a:r>
            <a:r>
              <a:rPr kumimoji="0" lang="en-US" altLang="ja-JP" sz="1800" b="1" dirty="0" err="1" smtClean="0">
                <a:solidFill>
                  <a:schemeClr val="bg1"/>
                </a:solidFill>
                <a:latin typeface="Times New Roman" pitchFamily="18" charset="0"/>
                <a:cs typeface="Times New Roman" pitchFamily="18" charset="0"/>
              </a:rPr>
              <a:t>diffine</a:t>
            </a:r>
            <a:r>
              <a:rPr kumimoji="0" lang="en-US" altLang="ja-JP" sz="1800" b="1" dirty="0" smtClean="0">
                <a:solidFill>
                  <a:schemeClr val="bg1"/>
                </a:solidFill>
                <a:latin typeface="Times New Roman" pitchFamily="18" charset="0"/>
                <a:cs typeface="Times New Roman" pitchFamily="18" charset="0"/>
              </a:rPr>
              <a:t> good teacher.</a:t>
            </a:r>
            <a:endParaRPr kumimoji="0" lang="ja-JP" altLang="en-US" sz="1800" b="1"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Rot="1" noChangeArrowheads="1"/>
          </p:cNvSpPr>
          <p:nvPr>
            <p:ph type="title"/>
          </p:nvPr>
        </p:nvSpPr>
        <p:spPr>
          <a:xfrm>
            <a:off x="1214438" y="0"/>
            <a:ext cx="7015162" cy="1143000"/>
          </a:xfrm>
        </p:spPr>
        <p:txBody>
          <a:bodyPr/>
          <a:lstStyle/>
          <a:p>
            <a:pPr eaLnBrk="1" hangingPunct="1"/>
            <a:r>
              <a:rPr lang="en-US" altLang="ja-JP" smtClean="0">
                <a:latin typeface="Times New Roman" panose="02020603050405020304" pitchFamily="18" charset="0"/>
                <a:ea typeface="ＭＳ Ｐゴシック" panose="020B0600070205080204" pitchFamily="50" charset="-128"/>
              </a:rPr>
              <a:t>Results</a:t>
            </a:r>
          </a:p>
        </p:txBody>
      </p:sp>
      <p:sp>
        <p:nvSpPr>
          <p:cNvPr id="8198" name="Rectangle 3"/>
          <p:cNvSpPr>
            <a:spLocks noGrp="1" noChangeArrowheads="1"/>
          </p:cNvSpPr>
          <p:nvPr>
            <p:ph type="body" idx="1"/>
          </p:nvPr>
        </p:nvSpPr>
        <p:spPr>
          <a:xfrm>
            <a:off x="0" y="1571625"/>
            <a:ext cx="2890838" cy="4525963"/>
          </a:xfrm>
        </p:spPr>
        <p:txBody>
          <a:bodyPr/>
          <a:lstStyle/>
          <a:p>
            <a:pPr eaLnBrk="1" hangingPunct="1">
              <a:lnSpc>
                <a:spcPct val="90000"/>
              </a:lnSpc>
            </a:pPr>
            <a:r>
              <a:rPr lang="en-US" altLang="ja-JP" sz="2000" smtClean="0">
                <a:latin typeface="Times New Roman" panose="02020603050405020304" pitchFamily="18" charset="0"/>
                <a:ea typeface="ＭＳ Ｐゴシック" panose="020B0600070205080204" pitchFamily="50" charset="-128"/>
              </a:rPr>
              <a:t>Even if each person’s y axis meaning is very different, the phases are well reflected on their graphs </a:t>
            </a:r>
          </a:p>
          <a:p>
            <a:pPr eaLnBrk="1" hangingPunct="1">
              <a:lnSpc>
                <a:spcPct val="90000"/>
              </a:lnSpc>
            </a:pPr>
            <a:r>
              <a:rPr lang="en-US" altLang="ja-JP" sz="2400" smtClean="0">
                <a:latin typeface="Times New Roman" panose="02020603050405020304" pitchFamily="18" charset="0"/>
                <a:ea typeface="ＭＳ Ｐゴシック" panose="020B0600070205080204" pitchFamily="50" charset="-128"/>
              </a:rPr>
              <a:t> The periods</a:t>
            </a:r>
          </a:p>
          <a:p>
            <a:pPr eaLnBrk="1" hangingPunct="1">
              <a:lnSpc>
                <a:spcPct val="90000"/>
              </a:lnSpc>
              <a:buFont typeface="Wingdings" panose="05000000000000000000" pitchFamily="2" charset="2"/>
              <a:buNone/>
            </a:pPr>
            <a:r>
              <a:rPr lang="en-US" altLang="ja-JP" sz="2400" smtClean="0">
                <a:latin typeface="Times New Roman" panose="02020603050405020304" pitchFamily="18" charset="0"/>
                <a:ea typeface="ＭＳ Ｐゴシック" panose="020B0600070205080204" pitchFamily="50" charset="-128"/>
              </a:rPr>
              <a:t>             ~</a:t>
            </a:r>
          </a:p>
          <a:p>
            <a:pPr eaLnBrk="1" hangingPunct="1">
              <a:lnSpc>
                <a:spcPct val="90000"/>
              </a:lnSpc>
              <a:buFont typeface="Wingdings" panose="05000000000000000000" pitchFamily="2" charset="2"/>
              <a:buNone/>
            </a:pPr>
            <a:r>
              <a:rPr lang="en-US" altLang="ja-JP" sz="2400" smtClean="0">
                <a:latin typeface="Times New Roman" panose="02020603050405020304" pitchFamily="18" charset="0"/>
                <a:ea typeface="ＭＳ Ｐゴシック" panose="020B0600070205080204" pitchFamily="50" charset="-128"/>
              </a:rPr>
              <a:t>     are rewritten in relation to Phase 1~5, not as same as original periods written by the persons.</a:t>
            </a:r>
            <a:r>
              <a:rPr lang="en-US" altLang="ja-JP" sz="2400" smtClean="0">
                <a:ea typeface="ＭＳ Ｐゴシック" panose="020B0600070205080204" pitchFamily="50" charset="-128"/>
              </a:rPr>
              <a:t> </a:t>
            </a:r>
            <a:endParaRPr lang="en-US" altLang="ja-JP" sz="2400" smtClean="0">
              <a:latin typeface="Times New Roman" panose="02020603050405020304" pitchFamily="18" charset="0"/>
              <a:ea typeface="ＭＳ Ｐゴシック" panose="020B0600070205080204" pitchFamily="50" charset="-128"/>
            </a:endParaRPr>
          </a:p>
          <a:p>
            <a:pPr eaLnBrk="1" hangingPunct="1">
              <a:lnSpc>
                <a:spcPct val="90000"/>
              </a:lnSpc>
            </a:pPr>
            <a:endParaRPr lang="en-US" altLang="ja-JP" sz="2400" smtClean="0">
              <a:latin typeface="Times New Roman" panose="02020603050405020304" pitchFamily="18" charset="0"/>
              <a:ea typeface="ＭＳ Ｐゴシック" panose="020B0600070205080204" pitchFamily="50" charset="-128"/>
            </a:endParaRPr>
          </a:p>
          <a:p>
            <a:pPr eaLnBrk="1" hangingPunct="1">
              <a:lnSpc>
                <a:spcPct val="90000"/>
              </a:lnSpc>
            </a:pPr>
            <a:endParaRPr lang="en-US" altLang="ja-JP" sz="2000" smtClean="0">
              <a:latin typeface="Times New Roman" panose="02020603050405020304" pitchFamily="18" charset="0"/>
              <a:ea typeface="ＭＳ Ｐゴシック" panose="020B0600070205080204" pitchFamily="50" charset="-128"/>
            </a:endParaRPr>
          </a:p>
        </p:txBody>
      </p:sp>
      <p:graphicFrame>
        <p:nvGraphicFramePr>
          <p:cNvPr id="8194" name="Object 19"/>
          <p:cNvGraphicFramePr>
            <a:graphicFrameLocks noChangeAspect="1"/>
          </p:cNvGraphicFramePr>
          <p:nvPr/>
        </p:nvGraphicFramePr>
        <p:xfrm>
          <a:off x="3143250" y="500063"/>
          <a:ext cx="2960688" cy="3887787"/>
        </p:xfrm>
        <a:graphic>
          <a:graphicData uri="http://schemas.openxmlformats.org/presentationml/2006/ole">
            <p:oleObj spid="_x0000_s14353" name="Image" r:id="rId4" imgW="6213908" imgH="8158136" progId="">
              <p:embed/>
            </p:oleObj>
          </a:graphicData>
        </a:graphic>
      </p:graphicFrame>
      <p:pic>
        <p:nvPicPr>
          <p:cNvPr id="8199" name="Picture 2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8225" y="620713"/>
            <a:ext cx="3025775" cy="568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2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14688" y="4786313"/>
            <a:ext cx="2951162" cy="166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1" name="Text Box 25"/>
          <p:cNvSpPr txBox="1">
            <a:spLocks noChangeArrowheads="1"/>
          </p:cNvSpPr>
          <p:nvPr/>
        </p:nvSpPr>
        <p:spPr bwMode="auto">
          <a:xfrm>
            <a:off x="2928938" y="3857625"/>
            <a:ext cx="13684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ja-JP">
                <a:solidFill>
                  <a:schemeClr val="bg2"/>
                </a:solidFill>
                <a:latin typeface="Times New Roman" panose="02020603050405020304" pitchFamily="18" charset="0"/>
                <a:ea typeface="ＭＳ Ｐゴシック" panose="020B0600070205080204" pitchFamily="50" charset="-128"/>
              </a:rPr>
              <a:t>Appendix 1</a:t>
            </a:r>
          </a:p>
        </p:txBody>
      </p:sp>
      <p:sp>
        <p:nvSpPr>
          <p:cNvPr id="8202" name="Text Box 26"/>
          <p:cNvSpPr txBox="1">
            <a:spLocks noChangeArrowheads="1"/>
          </p:cNvSpPr>
          <p:nvPr/>
        </p:nvSpPr>
        <p:spPr bwMode="auto">
          <a:xfrm>
            <a:off x="7596188" y="620713"/>
            <a:ext cx="13684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ja-JP">
                <a:solidFill>
                  <a:schemeClr val="bg2"/>
                </a:solidFill>
                <a:latin typeface="Times New Roman" panose="02020603050405020304" pitchFamily="18" charset="0"/>
                <a:ea typeface="ＭＳ Ｐゴシック" panose="020B0600070205080204" pitchFamily="50" charset="-128"/>
              </a:rPr>
              <a:t>Appendix 2</a:t>
            </a:r>
          </a:p>
        </p:txBody>
      </p:sp>
      <p:sp>
        <p:nvSpPr>
          <p:cNvPr id="8203" name="Text Box 27"/>
          <p:cNvSpPr txBox="1">
            <a:spLocks noChangeArrowheads="1"/>
          </p:cNvSpPr>
          <p:nvPr/>
        </p:nvSpPr>
        <p:spPr bwMode="auto">
          <a:xfrm>
            <a:off x="6443663" y="2636838"/>
            <a:ext cx="15128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ja-JP">
                <a:solidFill>
                  <a:schemeClr val="bg2"/>
                </a:solidFill>
                <a:latin typeface="Times New Roman" panose="02020603050405020304" pitchFamily="18" charset="0"/>
                <a:ea typeface="ＭＳ Ｐゴシック" panose="020B0600070205080204" pitchFamily="50" charset="-128"/>
              </a:rPr>
              <a:t>Appendix 3</a:t>
            </a:r>
          </a:p>
        </p:txBody>
      </p:sp>
      <p:sp>
        <p:nvSpPr>
          <p:cNvPr id="8204" name="Text Box 28"/>
          <p:cNvSpPr txBox="1">
            <a:spLocks noChangeArrowheads="1"/>
          </p:cNvSpPr>
          <p:nvPr/>
        </p:nvSpPr>
        <p:spPr bwMode="auto">
          <a:xfrm>
            <a:off x="6804025" y="4508500"/>
            <a:ext cx="16557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ja-JP">
                <a:solidFill>
                  <a:schemeClr val="bg2"/>
                </a:solidFill>
                <a:latin typeface="Times New Roman" panose="02020603050405020304" pitchFamily="18" charset="0"/>
                <a:ea typeface="ＭＳ Ｐゴシック" panose="020B0600070205080204" pitchFamily="50" charset="-128"/>
              </a:rPr>
              <a:t>Appendix 4</a:t>
            </a:r>
          </a:p>
        </p:txBody>
      </p:sp>
      <p:sp>
        <p:nvSpPr>
          <p:cNvPr id="8205" name="Text Box 29"/>
          <p:cNvSpPr txBox="1">
            <a:spLocks noChangeArrowheads="1"/>
          </p:cNvSpPr>
          <p:nvPr/>
        </p:nvSpPr>
        <p:spPr bwMode="auto">
          <a:xfrm>
            <a:off x="4429125" y="4786313"/>
            <a:ext cx="14398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ja-JP">
                <a:solidFill>
                  <a:schemeClr val="bg2"/>
                </a:solidFill>
                <a:latin typeface="Times New Roman" panose="02020603050405020304" pitchFamily="18" charset="0"/>
                <a:ea typeface="ＭＳ Ｐゴシック" panose="020B0600070205080204" pitchFamily="50" charset="-128"/>
              </a:rPr>
              <a:t>Appendix 5</a:t>
            </a:r>
          </a:p>
        </p:txBody>
      </p:sp>
      <p:sp>
        <p:nvSpPr>
          <p:cNvPr id="8206" name="Rectangle 31"/>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a:ea typeface="ＭＳ Ｐゴシック" panose="020B0600070205080204" pitchFamily="50" charset="-128"/>
            </a:endParaRPr>
          </a:p>
        </p:txBody>
      </p:sp>
      <p:graphicFrame>
        <p:nvGraphicFramePr>
          <p:cNvPr id="8195" name="Object 30"/>
          <p:cNvGraphicFramePr>
            <a:graphicFrameLocks noChangeAspect="1"/>
          </p:cNvGraphicFramePr>
          <p:nvPr/>
        </p:nvGraphicFramePr>
        <p:xfrm>
          <a:off x="571500" y="3500438"/>
          <a:ext cx="358775" cy="336550"/>
        </p:xfrm>
        <a:graphic>
          <a:graphicData uri="http://schemas.openxmlformats.org/presentationml/2006/ole">
            <p:oleObj spid="_x0000_s14354" name="Image" r:id="rId7" imgW="164905" imgH="152274" progId="">
              <p:embed/>
            </p:oleObj>
          </a:graphicData>
        </a:graphic>
      </p:graphicFrame>
      <p:sp>
        <p:nvSpPr>
          <p:cNvPr id="8207" name="Rectangle 33"/>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ja-JP" altLang="en-US">
              <a:ea typeface="ＭＳ Ｐゴシック" panose="020B0600070205080204" pitchFamily="50" charset="-128"/>
            </a:endParaRPr>
          </a:p>
        </p:txBody>
      </p:sp>
      <p:graphicFrame>
        <p:nvGraphicFramePr>
          <p:cNvPr id="8196" name="Object 32"/>
          <p:cNvGraphicFramePr>
            <a:graphicFrameLocks noChangeAspect="1"/>
          </p:cNvGraphicFramePr>
          <p:nvPr/>
        </p:nvGraphicFramePr>
        <p:xfrm>
          <a:off x="1357313" y="3429000"/>
          <a:ext cx="358775" cy="320675"/>
        </p:xfrm>
        <a:graphic>
          <a:graphicData uri="http://schemas.openxmlformats.org/presentationml/2006/ole">
            <p:oleObj spid="_x0000_s14355" name="Image" r:id="rId8" imgW="177841" imgH="164905" progId="">
              <p:embed/>
            </p:oleObj>
          </a:graphicData>
        </a:graphic>
      </p:graphicFrame>
    </p:spTree>
    <p:extLst>
      <p:ext uri="{BB962C8B-B14F-4D97-AF65-F5344CB8AC3E}">
        <p14:creationId xmlns:p14="http://schemas.microsoft.com/office/powerpoint/2010/main" xmlns="" val="1425662147"/>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1357313" y="285750"/>
            <a:ext cx="7658100" cy="908050"/>
          </a:xfrm>
        </p:spPr>
        <p:txBody>
          <a:bodyPr/>
          <a:lstStyle/>
          <a:p>
            <a:pPr eaLnBrk="1" hangingPunct="1"/>
            <a:r>
              <a:rPr lang="en-US" altLang="ja-JP" sz="3200" smtClean="0">
                <a:latin typeface="Times New Roman" panose="02020603050405020304" pitchFamily="18" charset="0"/>
                <a:ea typeface="ＭＳ Ｐゴシック" panose="020B0600070205080204" pitchFamily="50" charset="-128"/>
                <a:cs typeface="Times New Roman" panose="02020603050405020304" pitchFamily="18" charset="0"/>
              </a:rPr>
              <a:t>An interpretation of experience in a case prospective teacher: </a:t>
            </a:r>
            <a:r>
              <a:rPr lang="en-US" altLang="ja-JP" sz="2400" smtClean="0">
                <a:latin typeface="Times New Roman" panose="02020603050405020304" pitchFamily="18" charset="0"/>
                <a:ea typeface="ＭＳ Ｐゴシック" panose="020B0600070205080204" pitchFamily="50" charset="-128"/>
                <a:cs typeface="Times New Roman" panose="02020603050405020304" pitchFamily="18" charset="0"/>
              </a:rPr>
              <a:t>How can we interpret?</a:t>
            </a:r>
          </a:p>
        </p:txBody>
      </p:sp>
      <p:sp>
        <p:nvSpPr>
          <p:cNvPr id="36867" name="Rectangle 3"/>
          <p:cNvSpPr>
            <a:spLocks noGrp="1" noChangeArrowheads="1"/>
          </p:cNvSpPr>
          <p:nvPr>
            <p:ph type="body" idx="1"/>
          </p:nvPr>
        </p:nvSpPr>
        <p:spPr>
          <a:xfrm>
            <a:off x="0" y="1500188"/>
            <a:ext cx="9036050" cy="4078287"/>
          </a:xfrm>
        </p:spPr>
        <p:txBody>
          <a:bodyPr/>
          <a:lstStyle/>
          <a:p>
            <a:pPr eaLnBrk="1" hangingPunct="1"/>
            <a:r>
              <a:rPr lang="en-US" altLang="ja-JP" sz="1600" smtClean="0">
                <a:latin typeface="Times New Roman" panose="02020603050405020304" pitchFamily="18" charset="0"/>
                <a:ea typeface="ＭＳ Ｐゴシック" panose="020B0600070205080204" pitchFamily="50" charset="-128"/>
                <a:cs typeface="Times New Roman" panose="02020603050405020304" pitchFamily="18" charset="0"/>
              </a:rPr>
              <a:t>Depending on emotional theory by George Mandler (1984) based on the Piajetian cognitive model, emotional arousal is related with obstacles and challenges, and results such as overcoming obstacles give positive emotional feed backs. This cognitive cycle until reflection is also reasonable from the educational meaning of experience described by John Dewey. Based on Mandler’s meaning of emotional change, we can interpret one down-up in the graph recognized as a strong experience.</a:t>
            </a:r>
            <a:r>
              <a:rPr lang="en-US" altLang="ja-JP" sz="1400" smtClean="0">
                <a:latin typeface="Times New Roman" panose="02020603050405020304" pitchFamily="18" charset="0"/>
                <a:ea typeface="ＭＳ Ｐゴシック" panose="020B0600070205080204" pitchFamily="50" charset="-128"/>
                <a:cs typeface="Times New Roman" panose="02020603050405020304" pitchFamily="18" charset="0"/>
              </a:rPr>
              <a:t> </a:t>
            </a:r>
          </a:p>
        </p:txBody>
      </p:sp>
      <p:grpSp>
        <p:nvGrpSpPr>
          <p:cNvPr id="36868" name="Group 4"/>
          <p:cNvGrpSpPr>
            <a:grpSpLocks/>
          </p:cNvGrpSpPr>
          <p:nvPr/>
        </p:nvGrpSpPr>
        <p:grpSpPr bwMode="auto">
          <a:xfrm>
            <a:off x="0" y="2808288"/>
            <a:ext cx="9144000" cy="4581525"/>
            <a:chOff x="1701" y="7641"/>
            <a:chExt cx="8500" cy="4311"/>
          </a:xfrm>
        </p:grpSpPr>
        <p:sp>
          <p:nvSpPr>
            <p:cNvPr id="36869" name="Text Box 5"/>
            <p:cNvSpPr txBox="1">
              <a:spLocks noChangeArrowheads="1"/>
            </p:cNvSpPr>
            <p:nvPr/>
          </p:nvSpPr>
          <p:spPr bwMode="auto">
            <a:xfrm>
              <a:off x="2421" y="11592"/>
              <a:ext cx="72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4295" tIns="8890" rIns="74295" bIns="889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ja-JP" sz="1600">
                  <a:latin typeface="Times New Roman" panose="02020603050405020304" pitchFamily="18" charset="0"/>
                  <a:ea typeface="ＭＳ 明朝" panose="02020609040205080304" pitchFamily="17" charset="-128"/>
                  <a:cs typeface="Times New Roman" panose="02020603050405020304" pitchFamily="18" charset="0"/>
                </a:rPr>
                <a:t>Figure 1. A Case of one prospective teacher’s experiences in the project</a:t>
              </a:r>
              <a:endParaRPr lang="en-US" altLang="ja-JP" sz="2800">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3687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1" y="7641"/>
              <a:ext cx="8500" cy="3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194256671"/>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332656"/>
            <a:ext cx="7391400" cy="515144"/>
          </a:xfrm>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a:xfrm>
            <a:off x="228600" y="1268760"/>
            <a:ext cx="7391400" cy="5940896"/>
          </a:xfrm>
        </p:spPr>
        <p:txBody>
          <a:bodyPr/>
          <a:lstStyle/>
          <a:p>
            <a:r>
              <a:rPr lang="en-US" altLang="ja-JP" sz="1600" i="0" dirty="0">
                <a:latin typeface="+mn-ea"/>
              </a:rPr>
              <a:t>Abraham </a:t>
            </a:r>
            <a:r>
              <a:rPr lang="en-US" altLang="ja-JP" sz="1600" i="0" dirty="0" err="1">
                <a:latin typeface="+mn-ea"/>
              </a:rPr>
              <a:t>Arcavi</a:t>
            </a:r>
            <a:r>
              <a:rPr lang="en-US" altLang="ja-JP" sz="1600" i="0" dirty="0">
                <a:latin typeface="+mn-ea"/>
              </a:rPr>
              <a:t> and Masami </a:t>
            </a:r>
            <a:r>
              <a:rPr lang="en-US" altLang="ja-JP" sz="1600" i="0" dirty="0" smtClean="0">
                <a:latin typeface="+mn-ea"/>
              </a:rPr>
              <a:t>Isoda, Learning </a:t>
            </a:r>
            <a:r>
              <a:rPr lang="en-US" altLang="ja-JP" sz="1600" i="0" dirty="0">
                <a:latin typeface="+mn-ea"/>
              </a:rPr>
              <a:t>to listen: from historical sources to classroom </a:t>
            </a:r>
            <a:r>
              <a:rPr lang="en-US" altLang="ja-JP" sz="1600" i="0" dirty="0" smtClean="0">
                <a:latin typeface="+mn-ea"/>
              </a:rPr>
              <a:t>practice, </a:t>
            </a:r>
            <a:r>
              <a:rPr lang="en-US" altLang="ja-JP" sz="1600" dirty="0" smtClean="0">
                <a:latin typeface="+mn-ea"/>
              </a:rPr>
              <a:t>Educational </a:t>
            </a:r>
            <a:r>
              <a:rPr lang="en-US" altLang="ja-JP" sz="1600" dirty="0">
                <a:latin typeface="+mn-ea"/>
              </a:rPr>
              <a:t>Studies in </a:t>
            </a:r>
            <a:r>
              <a:rPr lang="en-US" altLang="ja-JP" sz="1600" dirty="0" smtClean="0">
                <a:latin typeface="+mn-ea"/>
              </a:rPr>
              <a:t>Mathematics</a:t>
            </a:r>
            <a:r>
              <a:rPr lang="en-US" altLang="ja-JP" sz="1600" i="0" dirty="0" smtClean="0">
                <a:latin typeface="+mn-ea"/>
              </a:rPr>
              <a:t>, Vol</a:t>
            </a:r>
            <a:r>
              <a:rPr lang="en-US" altLang="ja-JP" sz="1600" i="0" dirty="0">
                <a:latin typeface="+mn-ea"/>
              </a:rPr>
              <a:t>. 66, No. 2, The History of Mathematics Education: Theory and Practice (October, 2007), pp. </a:t>
            </a:r>
            <a:r>
              <a:rPr lang="en-US" altLang="ja-JP" sz="1600" i="0" dirty="0" smtClean="0">
                <a:latin typeface="+mn-ea"/>
              </a:rPr>
              <a:t>111-129</a:t>
            </a:r>
          </a:p>
          <a:p>
            <a:pPr fontAlgn="t"/>
            <a:r>
              <a:rPr lang="en-US" altLang="ja-JP" sz="1600" i="0" dirty="0" smtClean="0">
                <a:latin typeface="+mn-ea"/>
              </a:rPr>
              <a:t>Masami Isoda</a:t>
            </a:r>
            <a:r>
              <a:rPr lang="ja-JP" altLang="en-US" sz="1600" i="0" dirty="0" smtClean="0">
                <a:latin typeface="+mn-ea"/>
              </a:rPr>
              <a:t>（</a:t>
            </a:r>
            <a:r>
              <a:rPr lang="en-US" altLang="ja-JP" sz="1600" i="0" dirty="0" smtClean="0">
                <a:latin typeface="+mn-ea"/>
              </a:rPr>
              <a:t>2007</a:t>
            </a:r>
            <a:r>
              <a:rPr lang="ja-JP" altLang="en-US" sz="1600" i="0" dirty="0" smtClean="0">
                <a:latin typeface="+mn-ea"/>
              </a:rPr>
              <a:t>）</a:t>
            </a:r>
            <a:r>
              <a:rPr lang="en-US" altLang="ja-JP" sz="1600" i="0" dirty="0" smtClean="0">
                <a:latin typeface="+mn-ea"/>
              </a:rPr>
              <a:t>, Lesson </a:t>
            </a:r>
            <a:r>
              <a:rPr lang="en-US" altLang="ja-JP" sz="1600" i="0" dirty="0">
                <a:latin typeface="+mn-ea"/>
              </a:rPr>
              <a:t>Study in Teacher Education Programs: How do Students Become Teachers That Implement Lesson Study</a:t>
            </a:r>
            <a:r>
              <a:rPr lang="en-US" altLang="ja-JP" sz="1600" i="0" dirty="0" smtClean="0">
                <a:latin typeface="+mn-ea"/>
              </a:rPr>
              <a:t>? In Isoda et al edited. </a:t>
            </a:r>
            <a:r>
              <a:rPr lang="en-US" altLang="ja-JP" sz="1600" dirty="0">
                <a:latin typeface="+mn-ea"/>
              </a:rPr>
              <a:t>JAPANESE LESSON STUDY IN MATHEMATICS Its Impact, Diversity and Potential for Educational </a:t>
            </a:r>
            <a:r>
              <a:rPr lang="en-US" altLang="ja-JP" sz="1600" dirty="0" smtClean="0">
                <a:latin typeface="+mn-ea"/>
              </a:rPr>
              <a:t>Improvement, </a:t>
            </a:r>
            <a:r>
              <a:rPr lang="en-US" altLang="ja-JP" sz="1600" dirty="0" err="1" smtClean="0">
                <a:latin typeface="+mn-ea"/>
              </a:rPr>
              <a:t>Singapole</a:t>
            </a:r>
            <a:r>
              <a:rPr lang="en-US" altLang="ja-JP" sz="1600" dirty="0" smtClean="0">
                <a:latin typeface="+mn-ea"/>
              </a:rPr>
              <a:t>: World Scientific (pp176-179).</a:t>
            </a:r>
          </a:p>
          <a:p>
            <a:pPr fontAlgn="t"/>
            <a:r>
              <a:rPr lang="en-US" altLang="ja-JP" sz="1600" dirty="0" smtClean="0"/>
              <a:t>Isoda</a:t>
            </a:r>
            <a:r>
              <a:rPr lang="ja-JP" altLang="en-US" sz="1600" dirty="0" smtClean="0"/>
              <a:t> </a:t>
            </a:r>
            <a:r>
              <a:rPr lang="en-US" altLang="ja-JP" sz="1600" dirty="0" smtClean="0"/>
              <a:t>(2006).</a:t>
            </a:r>
            <a:r>
              <a:rPr lang="ja-JP" altLang="en-US" sz="1600" dirty="0" smtClean="0"/>
              <a:t> </a:t>
            </a:r>
            <a:r>
              <a:rPr lang="en-US" altLang="ja-JP" sz="1600" dirty="0" smtClean="0"/>
              <a:t>NESTING </a:t>
            </a:r>
            <a:r>
              <a:rPr lang="en-US" altLang="ja-JP" sz="1600" dirty="0"/>
              <a:t>FEATURES OF DEVELOPING TEACHERS’ PERSPECTIVES: A LESSON STUDY PROJECT FOR PROSPECTIVE TEACHERS IN MATHEMATICS WITH HISTORY AND TECHNOLOGY Masami Isoda University of Tsukuba, </a:t>
            </a:r>
            <a:r>
              <a:rPr lang="en-US" altLang="ja-JP" sz="1600" dirty="0" smtClean="0"/>
              <a:t>Japan</a:t>
            </a:r>
            <a:r>
              <a:rPr lang="ja-JP" altLang="en-US" sz="1600" dirty="0" err="1" smtClean="0"/>
              <a:t>。</a:t>
            </a:r>
            <a:r>
              <a:rPr lang="en-US" altLang="ja-JP" sz="1600" dirty="0" smtClean="0"/>
              <a:t>APEC</a:t>
            </a:r>
            <a:r>
              <a:rPr lang="ja-JP" altLang="en-US" sz="1600" dirty="0" smtClean="0"/>
              <a:t>  </a:t>
            </a:r>
            <a:r>
              <a:rPr lang="en-US" altLang="ja-JP" sz="1600" dirty="0" err="1" smtClean="0"/>
              <a:t>KKU</a:t>
            </a:r>
            <a:r>
              <a:rPr lang="ja-JP" altLang="en-US" sz="1600" dirty="0" smtClean="0"/>
              <a:t> </a:t>
            </a:r>
            <a:r>
              <a:rPr lang="en-US" altLang="ja-JP" sz="1600" dirty="0" smtClean="0"/>
              <a:t>conference,</a:t>
            </a:r>
            <a:r>
              <a:rPr lang="ja-JP" altLang="en-US" sz="1600" dirty="0" smtClean="0"/>
              <a:t> </a:t>
            </a:r>
            <a:r>
              <a:rPr lang="en-US" altLang="ja-JP" sz="1600" dirty="0" smtClean="0"/>
              <a:t>2006.</a:t>
            </a:r>
            <a:r>
              <a:rPr lang="ja-JP" altLang="en-US" sz="1600" dirty="0" smtClean="0"/>
              <a:t> </a:t>
            </a:r>
            <a:r>
              <a:rPr lang="en-US" altLang="ja-JP" sz="1600" dirty="0"/>
              <a:t>http://www.crme.kku.ac.th/APEC/PDF2006/file5Masami%20Isoda.pdf </a:t>
            </a:r>
            <a:endParaRPr lang="en-US" altLang="ja-JP" sz="1600" dirty="0" smtClean="0"/>
          </a:p>
          <a:p>
            <a:pPr fontAlgn="t"/>
            <a:r>
              <a:rPr lang="en-US" altLang="ja-JP" sz="1600" dirty="0"/>
              <a:t>Isoda, M., </a:t>
            </a:r>
            <a:r>
              <a:rPr lang="en-US" altLang="ja-JP" sz="1600" dirty="0" err="1"/>
              <a:t>Nakagoshi</a:t>
            </a:r>
            <a:r>
              <a:rPr lang="en-US" altLang="ja-JP" sz="1600" dirty="0"/>
              <a:t>, A.(2000) A case study of student emotional change using changing heart rate in problem posing and solving Japanese classroom in </a:t>
            </a:r>
            <a:r>
              <a:rPr lang="en-US" altLang="ja-JP" sz="1600" dirty="0" err="1"/>
              <a:t>mathematics,Edited</a:t>
            </a:r>
            <a:r>
              <a:rPr lang="en-US" altLang="ja-JP" sz="1600" dirty="0"/>
              <a:t> by Nakahara, T., Koyama, M., Proceedings of the Conference of the International Group for the Psychology of Mathematics Education 24th, Hiroshima University Vol. 3, 87-94.</a:t>
            </a:r>
            <a:endParaRPr lang="en-US" altLang="ja-JP" sz="1600" dirty="0" smtClean="0">
              <a:latin typeface="+mn-ea"/>
            </a:endParaRPr>
          </a:p>
          <a:p>
            <a:pPr fontAlgn="t"/>
            <a:r>
              <a:rPr lang="ja-JP" altLang="en-US" sz="1600" i="0" dirty="0" smtClean="0">
                <a:latin typeface="+mn-ea"/>
              </a:rPr>
              <a:t>礒田正美（</a:t>
            </a:r>
            <a:r>
              <a:rPr lang="en-US" altLang="ja-JP" sz="1600" i="0" dirty="0" smtClean="0">
                <a:latin typeface="+mn-ea"/>
              </a:rPr>
              <a:t>2007</a:t>
            </a:r>
            <a:r>
              <a:rPr lang="ja-JP" altLang="en-US" sz="1600" i="0" dirty="0" smtClean="0">
                <a:latin typeface="+mn-ea"/>
              </a:rPr>
              <a:t>）、教育</a:t>
            </a:r>
            <a:r>
              <a:rPr lang="ja-JP" altLang="en-US" sz="1600" i="0" dirty="0">
                <a:latin typeface="+mn-ea"/>
              </a:rPr>
              <a:t>経験から発達課題とその意義を認めるもう一つの目標研究 </a:t>
            </a:r>
            <a:r>
              <a:rPr lang="en-US" altLang="ja-JP" sz="1600" i="0" dirty="0">
                <a:latin typeface="+mn-ea"/>
              </a:rPr>
              <a:t>: </a:t>
            </a:r>
            <a:r>
              <a:rPr lang="ja-JP" altLang="en-US" sz="1600" i="0" dirty="0">
                <a:latin typeface="+mn-ea"/>
              </a:rPr>
              <a:t>数学史教材開発過程での心情記述に現れた学生の視野の転換を例</a:t>
            </a:r>
            <a:r>
              <a:rPr lang="ja-JP" altLang="en-US" sz="1600" i="0" dirty="0" smtClean="0">
                <a:latin typeface="+mn-ea"/>
              </a:rPr>
              <a:t>に．</a:t>
            </a:r>
            <a:r>
              <a:rPr lang="zh-CN" altLang="en-US" sz="1600" i="0" dirty="0"/>
              <a:t>数学教育論文発表会論文集 </a:t>
            </a:r>
            <a:r>
              <a:rPr lang="en-US" altLang="zh-CN" sz="1600" i="0" dirty="0"/>
              <a:t>35, 1-6, 2002-11-23 </a:t>
            </a:r>
            <a:endParaRPr lang="en-US" altLang="ja-JP" sz="1600" i="0" dirty="0">
              <a:latin typeface="+mn-ea"/>
            </a:endParaRPr>
          </a:p>
          <a:p>
            <a:endParaRPr kumimoji="1" lang="ja-JP" altLang="en-US" dirty="0">
              <a:latin typeface="+mn-ea"/>
            </a:endParaRPr>
          </a:p>
        </p:txBody>
      </p:sp>
      <p:sp>
        <p:nvSpPr>
          <p:cNvPr id="4" name="スライド番号プレースホルダー 3"/>
          <p:cNvSpPr>
            <a:spLocks noGrp="1"/>
          </p:cNvSpPr>
          <p:nvPr>
            <p:ph type="sldNum" sz="quarter" idx="12"/>
          </p:nvPr>
        </p:nvSpPr>
        <p:spPr/>
        <p:txBody>
          <a:bodyPr/>
          <a:lstStyle/>
          <a:p>
            <a:pPr>
              <a:defRPr/>
            </a:pPr>
            <a:fld id="{B5E28370-11CF-4DD1-9999-09C915602A51}" type="slidenum">
              <a:rPr lang="en-US" altLang="ja-JP" smtClean="0"/>
              <a:pPr>
                <a:defRPr/>
              </a:pPr>
              <a:t>12</a:t>
            </a:fld>
            <a:endParaRPr lang="en-US" altLang="ja-JP"/>
          </a:p>
        </p:txBody>
      </p:sp>
    </p:spTree>
    <p:extLst>
      <p:ext uri="{BB962C8B-B14F-4D97-AF65-F5344CB8AC3E}">
        <p14:creationId xmlns:p14="http://schemas.microsoft.com/office/powerpoint/2010/main" xmlns="" val="879045514"/>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180380"/>
            <a:ext cx="7391400" cy="584324"/>
          </a:xfrm>
        </p:spPr>
        <p:txBody>
          <a:bodyPr/>
          <a:lstStyle/>
          <a:p>
            <a:r>
              <a:rPr kumimoji="1" lang="en-US" altLang="ja-JP" dirty="0" smtClean="0"/>
              <a:t>Sets of Questions</a:t>
            </a:r>
            <a:endParaRPr kumimoji="1" lang="ja-JP" altLang="en-US" dirty="0"/>
          </a:p>
        </p:txBody>
      </p:sp>
      <p:sp>
        <p:nvSpPr>
          <p:cNvPr id="3" name="コンテンツ プレースホルダー 2"/>
          <p:cNvSpPr>
            <a:spLocks noGrp="1"/>
          </p:cNvSpPr>
          <p:nvPr>
            <p:ph idx="1"/>
          </p:nvPr>
        </p:nvSpPr>
        <p:spPr>
          <a:xfrm>
            <a:off x="8672" y="905704"/>
            <a:ext cx="7391400" cy="4114800"/>
          </a:xfrm>
        </p:spPr>
        <p:txBody>
          <a:bodyPr/>
          <a:lstStyle/>
          <a:p>
            <a:r>
              <a:rPr kumimoji="1" lang="en-US" altLang="ja-JP" sz="2800" dirty="0" smtClean="0"/>
              <a:t>What is the good teacher?</a:t>
            </a:r>
          </a:p>
          <a:p>
            <a:r>
              <a:rPr kumimoji="1" lang="en-US" altLang="ja-JP" sz="2800" dirty="0" smtClean="0"/>
              <a:t>Why we can say it is the definitions/ frameworks of good teacher?</a:t>
            </a:r>
          </a:p>
          <a:p>
            <a:r>
              <a:rPr kumimoji="1" lang="en-US" altLang="ja-JP" sz="2800" dirty="0" smtClean="0"/>
              <a:t>Why we need the regional instead of national? </a:t>
            </a:r>
          </a:p>
          <a:p>
            <a:r>
              <a:rPr kumimoji="1" lang="en-US" altLang="ja-JP" sz="2800" dirty="0" smtClean="0"/>
              <a:t>Why we do not discuss difference?</a:t>
            </a:r>
          </a:p>
          <a:p>
            <a:r>
              <a:rPr kumimoji="1" lang="en-US" altLang="ja-JP" sz="2800" dirty="0" smtClean="0"/>
              <a:t>Direction of more deeper: Elementary, Secondary, University: is it the same?</a:t>
            </a:r>
          </a:p>
          <a:p>
            <a:r>
              <a:rPr kumimoji="1" lang="en-US" altLang="ja-JP" sz="2800" dirty="0" smtClean="0"/>
              <a:t>Direction how to use: At pre-service and in-service, how to develop qualified teachers</a:t>
            </a:r>
            <a:r>
              <a:rPr kumimoji="1" lang="en-US" altLang="ja-JP" sz="2800" dirty="0" smtClean="0"/>
              <a:t>?</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B5E28370-11CF-4DD1-9999-09C915602A51}" type="slidenum">
              <a:rPr lang="en-US" altLang="ja-JP" smtClean="0"/>
              <a:pPr>
                <a:defRPr/>
              </a:pPr>
              <a:t>2</a:t>
            </a:fld>
            <a:endParaRPr lang="en-US" altLang="ja-JP"/>
          </a:p>
        </p:txBody>
      </p:sp>
    </p:spTree>
    <p:extLst>
      <p:ext uri="{BB962C8B-B14F-4D97-AF65-F5344CB8AC3E}">
        <p14:creationId xmlns:p14="http://schemas.microsoft.com/office/powerpoint/2010/main" xmlns="" val="2281645528"/>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0"/>
            <a:ext cx="7391400" cy="1143000"/>
          </a:xfrm>
        </p:spPr>
        <p:txBody>
          <a:bodyPr/>
          <a:lstStyle/>
          <a:p>
            <a:r>
              <a:rPr kumimoji="1" lang="en-US" altLang="ja-JP" dirty="0" smtClean="0"/>
              <a:t>Teacher Standards</a:t>
            </a:r>
            <a:endParaRPr kumimoji="1" lang="ja-JP" altLang="en-US" dirty="0"/>
          </a:p>
        </p:txBody>
      </p:sp>
      <p:sp>
        <p:nvSpPr>
          <p:cNvPr id="3" name="コンテンツ プレースホルダー 2"/>
          <p:cNvSpPr>
            <a:spLocks noGrp="1"/>
          </p:cNvSpPr>
          <p:nvPr>
            <p:ph idx="1"/>
          </p:nvPr>
        </p:nvSpPr>
        <p:spPr>
          <a:xfrm>
            <a:off x="228600" y="1052736"/>
            <a:ext cx="7391400" cy="4755232"/>
          </a:xfrm>
        </p:spPr>
        <p:txBody>
          <a:bodyPr/>
          <a:lstStyle/>
          <a:p>
            <a:r>
              <a:rPr lang="en-US" altLang="ja-JP" i="0" dirty="0" smtClean="0"/>
              <a:t>Dimension </a:t>
            </a:r>
            <a:r>
              <a:rPr lang="en-US" altLang="ja-JP" i="0" dirty="0"/>
              <a:t>1: Professional </a:t>
            </a:r>
            <a:r>
              <a:rPr lang="en-US" altLang="ja-JP" i="0" dirty="0" smtClean="0"/>
              <a:t>Knowledge</a:t>
            </a:r>
          </a:p>
          <a:p>
            <a:endParaRPr lang="en-US" altLang="ja-JP" i="0" dirty="0" smtClean="0"/>
          </a:p>
          <a:p>
            <a:r>
              <a:rPr lang="en-US" altLang="ja-JP" i="0" dirty="0" smtClean="0"/>
              <a:t>Dimension </a:t>
            </a:r>
            <a:r>
              <a:rPr lang="en-US" altLang="ja-JP" i="0" dirty="0"/>
              <a:t>2: Professional Teaching and Learning </a:t>
            </a:r>
            <a:r>
              <a:rPr lang="en-US" altLang="ja-JP" i="0" dirty="0" smtClean="0"/>
              <a:t>Process</a:t>
            </a:r>
          </a:p>
          <a:p>
            <a:endParaRPr lang="en-US" altLang="ja-JP" i="0" dirty="0" smtClean="0"/>
          </a:p>
          <a:p>
            <a:r>
              <a:rPr lang="en-US" altLang="ja-JP" i="0" dirty="0"/>
              <a:t>Dimension 3: Personal and Professional </a:t>
            </a:r>
            <a:r>
              <a:rPr lang="en-US" altLang="ja-JP" i="0" dirty="0" smtClean="0"/>
              <a:t>Attributes</a:t>
            </a:r>
          </a:p>
          <a:p>
            <a:endParaRPr lang="en-US" altLang="ja-JP" i="0" dirty="0" smtClean="0"/>
          </a:p>
          <a:p>
            <a:r>
              <a:rPr lang="en-US" altLang="ja-JP" i="0" dirty="0" smtClean="0"/>
              <a:t>Dimension </a:t>
            </a:r>
            <a:r>
              <a:rPr lang="en-US" altLang="ja-JP" i="0" dirty="0"/>
              <a:t>4: Professional </a:t>
            </a:r>
            <a:r>
              <a:rPr lang="en-US" altLang="ja-JP" i="0" dirty="0" smtClean="0"/>
              <a:t>Communities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B5E28370-11CF-4DD1-9999-09C915602A51}" type="slidenum">
              <a:rPr lang="en-US" altLang="ja-JP" smtClean="0"/>
              <a:pPr>
                <a:defRPr/>
              </a:pPr>
              <a:t>3</a:t>
            </a:fld>
            <a:endParaRPr lang="en-US" altLang="ja-JP"/>
          </a:p>
        </p:txBody>
      </p:sp>
      <p:pic>
        <p:nvPicPr>
          <p:cNvPr id="5" name="Picture 4"/>
          <p:cNvPicPr>
            <a:picLocks noChangeAspect="1" noChangeArrowheads="1"/>
          </p:cNvPicPr>
          <p:nvPr/>
        </p:nvPicPr>
        <p:blipFill>
          <a:blip r:embed="rId3" cstate="print"/>
          <a:srcRect/>
          <a:stretch>
            <a:fillRect/>
          </a:stretch>
        </p:blipFill>
        <p:spPr bwMode="auto">
          <a:xfrm>
            <a:off x="7612148" y="4869159"/>
            <a:ext cx="1568364" cy="1988841"/>
          </a:xfrm>
          <a:prstGeom prst="rect">
            <a:avLst/>
          </a:prstGeom>
          <a:noFill/>
          <a:ln w="9525">
            <a:noFill/>
            <a:miter lim="800000"/>
            <a:headEnd/>
            <a:tailEnd/>
          </a:ln>
        </p:spPr>
      </p:pic>
      <p:sp>
        <p:nvSpPr>
          <p:cNvPr id="6" name="角丸四角形吹き出し 5"/>
          <p:cNvSpPr/>
          <p:nvPr/>
        </p:nvSpPr>
        <p:spPr bwMode="auto">
          <a:xfrm>
            <a:off x="6732240" y="3501008"/>
            <a:ext cx="2411760" cy="1296144"/>
          </a:xfrm>
          <a:prstGeom prst="wedgeRoundRectCallout">
            <a:avLst>
              <a:gd name="adj1" fmla="val 17352"/>
              <a:gd name="adj2" fmla="val 8301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0" hangingPunct="0">
              <a:defRPr/>
            </a:pPr>
            <a:r>
              <a:rPr kumimoji="0" lang="en-US" altLang="ja-JP" sz="1800" b="1" dirty="0" smtClean="0">
                <a:solidFill>
                  <a:schemeClr val="bg1"/>
                </a:solidFill>
                <a:latin typeface="Times New Roman" pitchFamily="18" charset="0"/>
                <a:cs typeface="Times New Roman" pitchFamily="18" charset="0"/>
              </a:rPr>
              <a:t>Lesson study develop learning community.  However what do they learn?</a:t>
            </a:r>
            <a:endParaRPr kumimoji="0" lang="ja-JP" altLang="en-US"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12001224"/>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0"/>
            <a:ext cx="7391400" cy="1143000"/>
          </a:xfrm>
        </p:spPr>
        <p:txBody>
          <a:bodyPr/>
          <a:lstStyle/>
          <a:p>
            <a:r>
              <a:rPr kumimoji="1" lang="en-US" altLang="ja-JP" dirty="0" smtClean="0"/>
              <a:t>Teacher Standards</a:t>
            </a:r>
            <a:endParaRPr kumimoji="1" lang="ja-JP" altLang="en-US" dirty="0"/>
          </a:p>
        </p:txBody>
      </p:sp>
      <p:sp>
        <p:nvSpPr>
          <p:cNvPr id="3" name="コンテンツ プレースホルダー 2"/>
          <p:cNvSpPr>
            <a:spLocks noGrp="1"/>
          </p:cNvSpPr>
          <p:nvPr>
            <p:ph idx="1"/>
          </p:nvPr>
        </p:nvSpPr>
        <p:spPr>
          <a:xfrm>
            <a:off x="228600" y="1052736"/>
            <a:ext cx="6143600" cy="1469505"/>
          </a:xfrm>
        </p:spPr>
        <p:txBody>
          <a:bodyPr/>
          <a:lstStyle/>
          <a:p>
            <a:r>
              <a:rPr lang="en-US" altLang="ja-JP" sz="1600" i="0" dirty="0" smtClean="0"/>
              <a:t>Dimension </a:t>
            </a:r>
            <a:r>
              <a:rPr lang="en-US" altLang="ja-JP" sz="1600" i="0" dirty="0"/>
              <a:t>1: Professional </a:t>
            </a:r>
            <a:r>
              <a:rPr lang="en-US" altLang="ja-JP" sz="1600" i="0" dirty="0" smtClean="0"/>
              <a:t>Knowledge</a:t>
            </a:r>
          </a:p>
          <a:p>
            <a:r>
              <a:rPr lang="en-US" altLang="ja-JP" sz="1600" i="0" dirty="0" smtClean="0"/>
              <a:t>Dimension </a:t>
            </a:r>
            <a:r>
              <a:rPr lang="en-US" altLang="ja-JP" sz="1600" i="0" dirty="0"/>
              <a:t>2: Professional Teaching and Learning </a:t>
            </a:r>
            <a:r>
              <a:rPr lang="en-US" altLang="ja-JP" sz="1600" i="0" dirty="0" smtClean="0"/>
              <a:t>Process</a:t>
            </a:r>
          </a:p>
          <a:p>
            <a:r>
              <a:rPr lang="en-US" altLang="ja-JP" sz="1600" i="0" dirty="0" smtClean="0"/>
              <a:t>Dimension </a:t>
            </a:r>
            <a:r>
              <a:rPr lang="en-US" altLang="ja-JP" sz="1600" i="0" dirty="0"/>
              <a:t>3: Personal and Professional </a:t>
            </a:r>
            <a:r>
              <a:rPr lang="en-US" altLang="ja-JP" sz="1600" i="0" dirty="0" smtClean="0"/>
              <a:t>Attributes</a:t>
            </a:r>
          </a:p>
          <a:p>
            <a:r>
              <a:rPr lang="en-US" altLang="ja-JP" sz="1600" i="0" dirty="0" smtClean="0"/>
              <a:t>Dimension </a:t>
            </a:r>
            <a:r>
              <a:rPr lang="en-US" altLang="ja-JP" sz="1600" i="0" dirty="0"/>
              <a:t>4: Professional </a:t>
            </a:r>
            <a:r>
              <a:rPr lang="en-US" altLang="ja-JP" sz="1600" i="0" dirty="0" smtClean="0"/>
              <a:t>Communities</a:t>
            </a:r>
            <a:endParaRPr kumimoji="1" lang="ja-JP" altLang="en-US" sz="1600" dirty="0"/>
          </a:p>
        </p:txBody>
      </p:sp>
      <p:sp>
        <p:nvSpPr>
          <p:cNvPr id="4" name="スライド番号プレースホルダー 3"/>
          <p:cNvSpPr>
            <a:spLocks noGrp="1"/>
          </p:cNvSpPr>
          <p:nvPr>
            <p:ph type="sldNum" sz="quarter" idx="12"/>
          </p:nvPr>
        </p:nvSpPr>
        <p:spPr/>
        <p:txBody>
          <a:bodyPr/>
          <a:lstStyle/>
          <a:p>
            <a:pPr>
              <a:defRPr/>
            </a:pPr>
            <a:fld id="{B5E28370-11CF-4DD1-9999-09C915602A51}" type="slidenum">
              <a:rPr lang="en-US" altLang="ja-JP" smtClean="0"/>
              <a:pPr>
                <a:defRPr/>
              </a:pPr>
              <a:t>4</a:t>
            </a:fld>
            <a:endParaRPr lang="en-US" altLang="ja-JP"/>
          </a:p>
        </p:txBody>
      </p:sp>
      <p:pic>
        <p:nvPicPr>
          <p:cNvPr id="5" name="Picture 4"/>
          <p:cNvPicPr>
            <a:picLocks noChangeAspect="1" noChangeArrowheads="1"/>
          </p:cNvPicPr>
          <p:nvPr/>
        </p:nvPicPr>
        <p:blipFill>
          <a:blip r:embed="rId3" cstate="print"/>
          <a:srcRect/>
          <a:stretch>
            <a:fillRect/>
          </a:stretch>
        </p:blipFill>
        <p:spPr bwMode="auto">
          <a:xfrm>
            <a:off x="7612148" y="4869159"/>
            <a:ext cx="1568364" cy="1988841"/>
          </a:xfrm>
          <a:prstGeom prst="rect">
            <a:avLst/>
          </a:prstGeom>
          <a:noFill/>
          <a:ln w="9525">
            <a:noFill/>
            <a:miter lim="800000"/>
            <a:headEnd/>
            <a:tailEnd/>
          </a:ln>
        </p:spPr>
      </p:pic>
      <p:sp>
        <p:nvSpPr>
          <p:cNvPr id="6" name="角丸四角形吹き出し 5"/>
          <p:cNvSpPr/>
          <p:nvPr/>
        </p:nvSpPr>
        <p:spPr bwMode="auto">
          <a:xfrm>
            <a:off x="6732240" y="3501008"/>
            <a:ext cx="2411760" cy="1296144"/>
          </a:xfrm>
          <a:prstGeom prst="wedgeRoundRectCallout">
            <a:avLst>
              <a:gd name="adj1" fmla="val 17352"/>
              <a:gd name="adj2" fmla="val 8301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0" hangingPunct="0">
              <a:defRPr/>
            </a:pPr>
            <a:r>
              <a:rPr kumimoji="0" lang="en-US" altLang="ja-JP" sz="1800" b="1" dirty="0" smtClean="0">
                <a:solidFill>
                  <a:schemeClr val="bg1"/>
                </a:solidFill>
                <a:latin typeface="Times New Roman" pitchFamily="18" charset="0"/>
                <a:cs typeface="Times New Roman" pitchFamily="18" charset="0"/>
              </a:rPr>
              <a:t>Lesson study is learning community.  What shall they learn?</a:t>
            </a:r>
            <a:endParaRPr kumimoji="0" lang="ja-JP" altLang="en-US" sz="1800" b="1" dirty="0">
              <a:solidFill>
                <a:schemeClr val="bg1"/>
              </a:solidFill>
              <a:latin typeface="Times New Roman" pitchFamily="18" charset="0"/>
              <a:cs typeface="Times New Roman" pitchFamily="18" charset="0"/>
            </a:endParaRPr>
          </a:p>
        </p:txBody>
      </p:sp>
      <p:sp>
        <p:nvSpPr>
          <p:cNvPr id="7" name="角丸四角形吹き出し 6"/>
          <p:cNvSpPr/>
          <p:nvPr/>
        </p:nvSpPr>
        <p:spPr bwMode="auto">
          <a:xfrm>
            <a:off x="6732240" y="2049760"/>
            <a:ext cx="2411760" cy="1033872"/>
          </a:xfrm>
          <a:prstGeom prst="wedgeRoundRectCallout">
            <a:avLst>
              <a:gd name="adj1" fmla="val 17352"/>
              <a:gd name="adj2" fmla="val 8301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eaLnBrk="0" hangingPunct="0">
              <a:defRPr/>
            </a:pPr>
            <a:r>
              <a:rPr kumimoji="0" lang="en-US" altLang="ja-JP" sz="1800" b="1" dirty="0" smtClean="0">
                <a:solidFill>
                  <a:schemeClr val="bg1"/>
                </a:solidFill>
                <a:latin typeface="Times New Roman" pitchFamily="18" charset="0"/>
                <a:cs typeface="Times New Roman" pitchFamily="18" charset="0"/>
              </a:rPr>
              <a:t>They should learn four dimensions through  lesson study</a:t>
            </a:r>
            <a:endParaRPr kumimoji="0" lang="ja-JP" altLang="en-US" sz="1800" b="1" dirty="0">
              <a:solidFill>
                <a:schemeClr val="bg1"/>
              </a:solidFill>
              <a:latin typeface="Times New Roman" pitchFamily="18" charset="0"/>
              <a:cs typeface="Times New Roman" pitchFamily="18" charset="0"/>
            </a:endParaRPr>
          </a:p>
        </p:txBody>
      </p:sp>
      <p:sp>
        <p:nvSpPr>
          <p:cNvPr id="9" name="二等辺三角形 8"/>
          <p:cNvSpPr/>
          <p:nvPr/>
        </p:nvSpPr>
        <p:spPr bwMode="auto">
          <a:xfrm>
            <a:off x="827584" y="2888940"/>
            <a:ext cx="1512168" cy="11161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Arial" charset="0"/>
              <a:ea typeface="Osaka" charset="-128"/>
            </a:endParaRPr>
          </a:p>
        </p:txBody>
      </p:sp>
      <p:sp>
        <p:nvSpPr>
          <p:cNvPr id="10" name="テキスト ボックス 9"/>
          <p:cNvSpPr txBox="1"/>
          <p:nvPr/>
        </p:nvSpPr>
        <p:spPr bwMode="auto">
          <a:xfrm>
            <a:off x="1093203" y="2522241"/>
            <a:ext cx="1224136" cy="400110"/>
          </a:xfrm>
          <a:prstGeom prst="rect">
            <a:avLst/>
          </a:prstGeom>
          <a:noFill/>
          <a:ln w="9525">
            <a:noFill/>
            <a:miter lim="800000"/>
            <a:headEnd/>
            <a:tailEnd/>
          </a:ln>
        </p:spPr>
        <p:txBody>
          <a:bodyPr wrap="square" rtlCol="0">
            <a:spAutoFit/>
          </a:bodyPr>
          <a:lstStyle/>
          <a:p>
            <a:r>
              <a:rPr kumimoji="1" lang="en-US" altLang="ja-JP" sz="2000" dirty="0" smtClean="0">
                <a:latin typeface="Times New Roman" pitchFamily="18" charset="0"/>
                <a:ea typeface="ＭＳ Ｐゴシック" pitchFamily="50" charset="-128"/>
                <a:cs typeface="Times New Roman" pitchFamily="18" charset="0"/>
              </a:rPr>
              <a:t>Teacher</a:t>
            </a:r>
            <a:endParaRPr kumimoji="1" lang="ja-JP" altLang="en-US" sz="2000" dirty="0">
              <a:latin typeface="Times New Roman" pitchFamily="18" charset="0"/>
              <a:ea typeface="ＭＳ Ｐゴシック" pitchFamily="50" charset="-128"/>
              <a:cs typeface="Times New Roman" pitchFamily="18" charset="0"/>
            </a:endParaRPr>
          </a:p>
        </p:txBody>
      </p:sp>
      <p:sp>
        <p:nvSpPr>
          <p:cNvPr id="11" name="テキスト ボックス 10"/>
          <p:cNvSpPr txBox="1"/>
          <p:nvPr/>
        </p:nvSpPr>
        <p:spPr bwMode="auto">
          <a:xfrm>
            <a:off x="107504" y="3971653"/>
            <a:ext cx="1224136" cy="400110"/>
          </a:xfrm>
          <a:prstGeom prst="rect">
            <a:avLst/>
          </a:prstGeom>
          <a:noFill/>
          <a:ln w="9525">
            <a:noFill/>
            <a:miter lim="800000"/>
            <a:headEnd/>
            <a:tailEnd/>
          </a:ln>
        </p:spPr>
        <p:txBody>
          <a:bodyPr wrap="square" rtlCol="0">
            <a:spAutoFit/>
          </a:bodyPr>
          <a:lstStyle/>
          <a:p>
            <a:r>
              <a:rPr lang="en-US" altLang="ja-JP" sz="2000" dirty="0" smtClean="0">
                <a:latin typeface="Times New Roman" pitchFamily="18" charset="0"/>
                <a:ea typeface="ＭＳ Ｐゴシック" pitchFamily="50" charset="-128"/>
                <a:cs typeface="Times New Roman" pitchFamily="18" charset="0"/>
              </a:rPr>
              <a:t>Students</a:t>
            </a:r>
            <a:endParaRPr kumimoji="1" lang="ja-JP" altLang="en-US" sz="2000" dirty="0">
              <a:latin typeface="Times New Roman" pitchFamily="18" charset="0"/>
              <a:ea typeface="ＭＳ Ｐゴシック" pitchFamily="50" charset="-128"/>
              <a:cs typeface="Times New Roman" pitchFamily="18" charset="0"/>
            </a:endParaRPr>
          </a:p>
        </p:txBody>
      </p:sp>
      <p:sp>
        <p:nvSpPr>
          <p:cNvPr id="12" name="テキスト ボックス 11"/>
          <p:cNvSpPr txBox="1"/>
          <p:nvPr/>
        </p:nvSpPr>
        <p:spPr bwMode="auto">
          <a:xfrm>
            <a:off x="1835696" y="3949025"/>
            <a:ext cx="1440160" cy="707886"/>
          </a:xfrm>
          <a:prstGeom prst="rect">
            <a:avLst/>
          </a:prstGeom>
          <a:noFill/>
          <a:ln w="9525">
            <a:noFill/>
            <a:miter lim="800000"/>
            <a:headEnd/>
            <a:tailEnd/>
          </a:ln>
        </p:spPr>
        <p:txBody>
          <a:bodyPr wrap="square" rtlCol="0">
            <a:spAutoFit/>
          </a:bodyPr>
          <a:lstStyle/>
          <a:p>
            <a:r>
              <a:rPr lang="en-US" altLang="ja-JP" sz="2000" dirty="0" smtClean="0">
                <a:latin typeface="Times New Roman" pitchFamily="18" charset="0"/>
                <a:ea typeface="ＭＳ Ｐゴシック" pitchFamily="50" charset="-128"/>
                <a:cs typeface="Times New Roman" pitchFamily="18" charset="0"/>
              </a:rPr>
              <a:t>Content</a:t>
            </a:r>
          </a:p>
          <a:p>
            <a:r>
              <a:rPr lang="en-US" altLang="ja-JP" sz="2000" dirty="0" smtClean="0">
                <a:latin typeface="Times New Roman" pitchFamily="18" charset="0"/>
                <a:ea typeface="ＭＳ Ｐゴシック" pitchFamily="50" charset="-128"/>
                <a:cs typeface="Times New Roman" pitchFamily="18" charset="0"/>
              </a:rPr>
              <a:t>Subject M.</a:t>
            </a:r>
            <a:endParaRPr kumimoji="1" lang="ja-JP" altLang="en-US" sz="2000" dirty="0">
              <a:latin typeface="Times New Roman" pitchFamily="18" charset="0"/>
              <a:ea typeface="ＭＳ Ｐゴシック" pitchFamily="50" charset="-128"/>
              <a:cs typeface="Times New Roman" pitchFamily="18" charset="0"/>
            </a:endParaRPr>
          </a:p>
        </p:txBody>
      </p:sp>
      <p:sp>
        <p:nvSpPr>
          <p:cNvPr id="15" name="角丸四角形吹き出し 14"/>
          <p:cNvSpPr/>
          <p:nvPr/>
        </p:nvSpPr>
        <p:spPr bwMode="auto">
          <a:xfrm>
            <a:off x="153700" y="4770437"/>
            <a:ext cx="7368438" cy="2101475"/>
          </a:xfrm>
          <a:prstGeom prst="wedgeRoundRectCallout">
            <a:avLst>
              <a:gd name="adj1" fmla="val 53379"/>
              <a:gd name="adj2" fmla="val 6162"/>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dirty="0" smtClean="0">
                <a:solidFill>
                  <a:srgbClr val="FFCCFF"/>
                </a:solidFill>
                <a:effectLst>
                  <a:outerShdw blurRad="38100" dist="38100" dir="2700000" algn="tl">
                    <a:srgbClr val="000000">
                      <a:alpha val="43137"/>
                    </a:srgbClr>
                  </a:outerShdw>
                </a:effectLst>
                <a:ea typeface="Osaka" charset="-128"/>
              </a:rPr>
              <a:t>The science for reproduce better practice for children.</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dirty="0" smtClean="0">
                <a:solidFill>
                  <a:srgbClr val="FFFF00"/>
                </a:solidFill>
                <a:effectLst>
                  <a:outerShdw blurRad="38100" dist="38100" dir="2700000" algn="tl">
                    <a:srgbClr val="000000">
                      <a:alpha val="43137"/>
                    </a:srgbClr>
                  </a:outerShdw>
                </a:effectLst>
                <a:ea typeface="Osaka" charset="-128"/>
              </a:rPr>
              <a:t>JP Lesson Study Oriented:</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ja-JP"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a typeface="Osaka" charset="-128"/>
              </a:rPr>
              <a:t>Teacher C. A.&lt;Students</a:t>
            </a:r>
            <a:r>
              <a:rPr kumimoji="0" lang="en-US" altLang="ja-JP" sz="2400" b="0" i="0" u="none" strike="noStrike" cap="none" normalizeH="0" dirty="0" smtClean="0">
                <a:ln>
                  <a:noFill/>
                </a:ln>
                <a:solidFill>
                  <a:srgbClr val="FFFF00"/>
                </a:solidFill>
                <a:effectLst>
                  <a:outerShdw blurRad="38100" dist="38100" dir="2700000" algn="tl">
                    <a:srgbClr val="000000">
                      <a:alpha val="43137"/>
                    </a:srgbClr>
                  </a:outerShdw>
                </a:effectLst>
                <a:latin typeface="Arial" charset="0"/>
                <a:ea typeface="Osaka" charset="-128"/>
              </a:rPr>
              <a:t> C. A.&lt;Content C. A.</a:t>
            </a:r>
          </a:p>
          <a:p>
            <a:pPr marR="0" algn="l" defTabSz="914400" rtl="0" eaLnBrk="0" fontAlgn="base" latinLnBrk="0" hangingPunct="0">
              <a:lnSpc>
                <a:spcPct val="100000"/>
              </a:lnSpc>
              <a:spcBef>
                <a:spcPct val="0"/>
              </a:spcBef>
              <a:spcAft>
                <a:spcPct val="0"/>
              </a:spcAft>
              <a:buClrTx/>
              <a:buSzTx/>
              <a:tabLst/>
            </a:pPr>
            <a:r>
              <a:rPr kumimoji="0" lang="en-US" altLang="ja-JP" u="sng" dirty="0" smtClean="0">
                <a:solidFill>
                  <a:srgbClr val="35F3FD"/>
                </a:solidFill>
                <a:effectLst>
                  <a:outerShdw blurRad="38100" dist="38100" dir="2700000" algn="tl">
                    <a:srgbClr val="000000">
                      <a:alpha val="43137"/>
                    </a:srgbClr>
                  </a:outerShdw>
                </a:effectLst>
                <a:latin typeface="Arial" charset="0"/>
                <a:ea typeface="Osaka" charset="-128"/>
              </a:rPr>
              <a:t>JP </a:t>
            </a:r>
            <a:r>
              <a:rPr kumimoji="0" lang="en-US" altLang="ja-JP" u="sng" dirty="0" err="1" smtClean="0">
                <a:solidFill>
                  <a:srgbClr val="35F3FD"/>
                </a:solidFill>
                <a:effectLst>
                  <a:outerShdw blurRad="38100" dist="38100" dir="2700000" algn="tl">
                    <a:srgbClr val="000000">
                      <a:alpha val="43137"/>
                    </a:srgbClr>
                  </a:outerShdw>
                </a:effectLst>
                <a:latin typeface="Arial" charset="0"/>
                <a:ea typeface="Osaka" charset="-128"/>
              </a:rPr>
              <a:t>LS</a:t>
            </a:r>
            <a:r>
              <a:rPr kumimoji="0" lang="en-US" altLang="ja-JP" u="sng" dirty="0" smtClean="0">
                <a:solidFill>
                  <a:srgbClr val="35F3FD"/>
                </a:solidFill>
                <a:effectLst>
                  <a:outerShdw blurRad="38100" dist="38100" dir="2700000" algn="tl">
                    <a:srgbClr val="000000">
                      <a:alpha val="43137"/>
                    </a:srgbClr>
                  </a:outerShdw>
                </a:effectLst>
                <a:latin typeface="Arial" charset="0"/>
                <a:ea typeface="Osaka" charset="-128"/>
              </a:rPr>
              <a:t> based on Hermeneutics:</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ja-JP" sz="2400" b="0" i="0" u="sng" strike="noStrike" cap="none" normalizeH="0" dirty="0" smtClean="0">
                <a:ln>
                  <a:noFill/>
                </a:ln>
                <a:solidFill>
                  <a:srgbClr val="35F3FD"/>
                </a:solidFill>
                <a:effectLst>
                  <a:outerShdw blurRad="38100" dist="38100" dir="2700000" algn="tl">
                    <a:srgbClr val="000000">
                      <a:alpha val="43137"/>
                    </a:srgbClr>
                  </a:outerShdw>
                </a:effectLst>
                <a:latin typeface="Arial" charset="0"/>
                <a:ea typeface="Osaka" charset="-128"/>
              </a:rPr>
              <a:t>Getting other’s perspective &lt; Getting various p. </a:t>
            </a:r>
          </a:p>
        </p:txBody>
      </p:sp>
      <p:sp>
        <p:nvSpPr>
          <p:cNvPr id="16" name="角丸四角形吹き出し 15"/>
          <p:cNvSpPr/>
          <p:nvPr/>
        </p:nvSpPr>
        <p:spPr bwMode="auto">
          <a:xfrm>
            <a:off x="2951820" y="2603661"/>
            <a:ext cx="3600400" cy="1334741"/>
          </a:xfrm>
          <a:prstGeom prst="wedgeRoundRectCallout">
            <a:avLst>
              <a:gd name="adj1" fmla="val 56839"/>
              <a:gd name="adj2" fmla="val 107365"/>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FFFF00"/>
                </a:solidFill>
                <a:effectLst/>
                <a:latin typeface="Arial" charset="0"/>
                <a:ea typeface="Osaka" charset="-128"/>
              </a:rPr>
              <a:t>Mathematics +</a:t>
            </a:r>
            <a:r>
              <a:rPr kumimoji="0" lang="en-US" altLang="ja-JP" sz="2400" b="0" i="0" u="none" strike="noStrike" cap="none" normalizeH="0" dirty="0" smtClean="0">
                <a:ln>
                  <a:noFill/>
                </a:ln>
                <a:solidFill>
                  <a:srgbClr val="FFFF00"/>
                </a:solidFill>
                <a:effectLst/>
                <a:latin typeface="Arial" charset="0"/>
                <a:ea typeface="Osaka" charset="-128"/>
              </a:rPr>
              <a:t> Objective = Content for Teaching (Sub. M)</a:t>
            </a:r>
            <a:endParaRPr kumimoji="0" lang="ja-JP" altLang="en-US" sz="2400" b="0" i="0" u="none" strike="noStrike" cap="none" normalizeH="0" baseline="0" dirty="0" smtClean="0">
              <a:ln>
                <a:noFill/>
              </a:ln>
              <a:solidFill>
                <a:srgbClr val="FFFF00"/>
              </a:solidFill>
              <a:effectLst/>
              <a:latin typeface="Arial" charset="0"/>
              <a:ea typeface="Osaka" charset="-128"/>
            </a:endParaRPr>
          </a:p>
        </p:txBody>
      </p:sp>
    </p:spTree>
    <p:extLst>
      <p:ext uri="{BB962C8B-B14F-4D97-AF65-F5344CB8AC3E}">
        <p14:creationId xmlns:p14="http://schemas.microsoft.com/office/powerpoint/2010/main" xmlns="" val="3647413045"/>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25956"/>
            <a:ext cx="7391400" cy="1618868"/>
          </a:xfrm>
        </p:spPr>
        <p:txBody>
          <a:bodyPr/>
          <a:lstStyle/>
          <a:p>
            <a:pPr algn="l"/>
            <a:r>
              <a:rPr kumimoji="1" lang="en-US" altLang="ja-JP" sz="2400" dirty="0" err="1" smtClean="0"/>
              <a:t>LS</a:t>
            </a:r>
            <a:r>
              <a:rPr kumimoji="1" lang="en-US" altLang="ja-JP" sz="2400" dirty="0" smtClean="0"/>
              <a:t> project for developing subject matter (1993-2004)</a:t>
            </a:r>
            <a:r>
              <a:rPr kumimoji="1" lang="en-US" altLang="ja-JP" sz="3200" dirty="0" smtClean="0"/>
              <a:t/>
            </a:r>
            <a:br>
              <a:rPr kumimoji="1" lang="en-US" altLang="ja-JP" sz="3200" dirty="0" smtClean="0"/>
            </a:br>
            <a:r>
              <a:rPr kumimoji="1" lang="en-US" altLang="ja-JP" sz="2800" dirty="0"/>
              <a:t>With technology (ICT): 1993-1998</a:t>
            </a:r>
            <a:br>
              <a:rPr kumimoji="1" lang="en-US" altLang="ja-JP" sz="2800" dirty="0"/>
            </a:br>
            <a:r>
              <a:rPr kumimoji="1" lang="en-US" altLang="ja-JP" sz="2800" dirty="0"/>
              <a:t>With historical text: </a:t>
            </a:r>
            <a:r>
              <a:rPr kumimoji="1" lang="en-US" altLang="ja-JP" sz="2800" dirty="0" smtClean="0"/>
              <a:t>1998-2004</a:t>
            </a:r>
            <a:endParaRPr kumimoji="1" lang="ja-JP" altLang="en-US" sz="3200" dirty="0"/>
          </a:p>
        </p:txBody>
      </p:sp>
      <p:sp>
        <p:nvSpPr>
          <p:cNvPr id="3" name="コンテンツ プレースホルダー 2"/>
          <p:cNvSpPr>
            <a:spLocks noGrp="1"/>
          </p:cNvSpPr>
          <p:nvPr>
            <p:ph idx="1"/>
          </p:nvPr>
        </p:nvSpPr>
        <p:spPr>
          <a:xfrm>
            <a:off x="107504" y="1856056"/>
            <a:ext cx="7776864" cy="4392488"/>
          </a:xfrm>
        </p:spPr>
        <p:txBody>
          <a:bodyPr/>
          <a:lstStyle/>
          <a:p>
            <a:pPr marL="0" indent="0">
              <a:buNone/>
            </a:pPr>
            <a:r>
              <a:rPr kumimoji="1" lang="en-US" altLang="ja-JP" sz="2800" dirty="0" smtClean="0"/>
              <a:t>One year project by 14 MS students, every year.</a:t>
            </a:r>
          </a:p>
          <a:p>
            <a:pPr marL="914400" lvl="1" indent="-514350">
              <a:buFont typeface="+mj-lt"/>
              <a:buAutoNum type="arabicPeriod"/>
            </a:pPr>
            <a:r>
              <a:rPr kumimoji="1" lang="en-US" altLang="ja-JP" sz="2400" dirty="0" smtClean="0"/>
              <a:t>Learning last year products from students</a:t>
            </a:r>
          </a:p>
          <a:p>
            <a:pPr marL="914400" lvl="1" indent="-514350">
              <a:buFont typeface="+mj-lt"/>
              <a:buAutoNum type="arabicPeriod"/>
            </a:pPr>
            <a:r>
              <a:rPr kumimoji="1" lang="en-US" altLang="ja-JP" sz="2400" dirty="0" smtClean="0"/>
              <a:t>Reading and searching content with Isoda </a:t>
            </a:r>
          </a:p>
          <a:p>
            <a:pPr marL="914400" lvl="1" indent="-514350">
              <a:buFont typeface="+mj-lt"/>
              <a:buAutoNum type="arabicPeriod"/>
            </a:pPr>
            <a:r>
              <a:rPr kumimoji="1" lang="en-US" altLang="ja-JP" sz="2400" dirty="0" smtClean="0"/>
              <a:t>Developing teaching content by and for themselves</a:t>
            </a:r>
          </a:p>
          <a:p>
            <a:pPr marL="914400" lvl="1" indent="-514350">
              <a:buFont typeface="+mj-lt"/>
              <a:buAutoNum type="arabicPeriod"/>
            </a:pPr>
            <a:r>
              <a:rPr kumimoji="1" lang="en-US" altLang="ja-JP" sz="2400" dirty="0" smtClean="0"/>
              <a:t>Engaging in teaching classes by team (students, teachers and me) with </a:t>
            </a:r>
            <a:r>
              <a:rPr kumimoji="1" lang="en-US" altLang="ja-JP" sz="2400" dirty="0" err="1" smtClean="0"/>
              <a:t>survery</a:t>
            </a:r>
            <a:endParaRPr kumimoji="1" lang="en-US" altLang="ja-JP" sz="2400" dirty="0" smtClean="0"/>
          </a:p>
          <a:p>
            <a:pPr marL="914400" lvl="1" indent="-514350">
              <a:buFont typeface="+mj-lt"/>
              <a:buAutoNum type="arabicPeriod"/>
            </a:pPr>
            <a:r>
              <a:rPr kumimoji="1" lang="en-US" altLang="ja-JP" sz="2400" dirty="0" smtClean="0"/>
              <a:t>Producing the project report including their survey.</a:t>
            </a:r>
          </a:p>
          <a:p>
            <a:pPr marL="914400" lvl="1" indent="-514350">
              <a:buFont typeface="+mj-lt"/>
              <a:buAutoNum type="arabicPeriod"/>
            </a:pP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B5E28370-11CF-4DD1-9999-09C915602A51}" type="slidenum">
              <a:rPr lang="en-US" altLang="ja-JP" smtClean="0"/>
              <a:pPr>
                <a:defRPr/>
              </a:pPr>
              <a:t>5</a:t>
            </a:fld>
            <a:endParaRPr lang="en-US" altLang="ja-JP"/>
          </a:p>
        </p:txBody>
      </p:sp>
      <p:pic>
        <p:nvPicPr>
          <p:cNvPr id="5" name="Picture 4"/>
          <p:cNvPicPr>
            <a:picLocks noChangeAspect="1" noChangeArrowheads="1"/>
          </p:cNvPicPr>
          <p:nvPr/>
        </p:nvPicPr>
        <p:blipFill>
          <a:blip r:embed="rId3" cstate="print"/>
          <a:srcRect/>
          <a:stretch>
            <a:fillRect/>
          </a:stretch>
        </p:blipFill>
        <p:spPr bwMode="auto">
          <a:xfrm>
            <a:off x="7612148" y="4869159"/>
            <a:ext cx="1568364" cy="1988841"/>
          </a:xfrm>
          <a:prstGeom prst="rect">
            <a:avLst/>
          </a:prstGeom>
          <a:noFill/>
          <a:ln w="9525">
            <a:noFill/>
            <a:miter lim="800000"/>
            <a:headEnd/>
            <a:tailEnd/>
          </a:ln>
        </p:spPr>
      </p:pic>
      <p:sp>
        <p:nvSpPr>
          <p:cNvPr id="6" name="角丸四角形吹き出し 5"/>
          <p:cNvSpPr/>
          <p:nvPr/>
        </p:nvSpPr>
        <p:spPr bwMode="auto">
          <a:xfrm>
            <a:off x="1043608" y="5277743"/>
            <a:ext cx="6192687" cy="1395953"/>
          </a:xfrm>
          <a:prstGeom prst="wedgeRoundRectCallout">
            <a:avLst>
              <a:gd name="adj1" fmla="val 53379"/>
              <a:gd name="adj2" fmla="val 6162"/>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altLang="ja-JP" sz="1800" dirty="0"/>
              <a:t>Dimension 1: Professional Knowledge</a:t>
            </a:r>
          </a:p>
          <a:p>
            <a:r>
              <a:rPr lang="en-US" altLang="ja-JP" sz="1800" dirty="0"/>
              <a:t>Dimension 2: Professional Teaching and Learning Process</a:t>
            </a:r>
          </a:p>
          <a:p>
            <a:r>
              <a:rPr lang="en-US" altLang="ja-JP" sz="1800" dirty="0"/>
              <a:t>Dimension 3: Personal and Professional Attributes</a:t>
            </a:r>
          </a:p>
          <a:p>
            <a:r>
              <a:rPr lang="en-US" altLang="ja-JP" sz="1800" dirty="0"/>
              <a:t>Dimension 4: Professional Communities</a:t>
            </a:r>
            <a:endParaRPr lang="ja-JP" altLang="en-US" sz="1800" dirty="0"/>
          </a:p>
        </p:txBody>
      </p:sp>
    </p:spTree>
    <p:extLst>
      <p:ext uri="{BB962C8B-B14F-4D97-AF65-F5344CB8AC3E}">
        <p14:creationId xmlns:p14="http://schemas.microsoft.com/office/powerpoint/2010/main" xmlns="" val="2642525096"/>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タイトル 1"/>
          <p:cNvSpPr>
            <a:spLocks noGrp="1"/>
          </p:cNvSpPr>
          <p:nvPr>
            <p:ph type="title"/>
          </p:nvPr>
        </p:nvSpPr>
        <p:spPr>
          <a:xfrm>
            <a:off x="0" y="142875"/>
            <a:ext cx="7391400" cy="621829"/>
          </a:xfrm>
        </p:spPr>
        <p:txBody>
          <a:bodyPr/>
          <a:lstStyle/>
          <a:p>
            <a:r>
              <a:rPr kumimoji="1" lang="en-US" altLang="ja-JP" sz="2800" dirty="0" smtClean="0">
                <a:latin typeface="Times New Roman" panose="02020603050405020304" pitchFamily="18" charset="0"/>
                <a:ea typeface="ＭＳ Ｐゴシック" panose="020B0600070205080204" pitchFamily="50" charset="-128"/>
                <a:cs typeface="Times New Roman" panose="02020603050405020304" pitchFamily="18" charset="0"/>
              </a:rPr>
              <a:t>Rind Papyrus Problem (</a:t>
            </a:r>
            <a:r>
              <a:rPr kumimoji="1" lang="en-US" altLang="ja-JP" sz="2800" dirty="0" err="1" smtClean="0">
                <a:latin typeface="Times New Roman" panose="02020603050405020304" pitchFamily="18" charset="0"/>
                <a:ea typeface="ＭＳ Ｐゴシック" panose="020B0600070205080204" pitchFamily="50" charset="-128"/>
                <a:cs typeface="Times New Roman" panose="02020603050405020304" pitchFamily="18" charset="0"/>
              </a:rPr>
              <a:t>Arcavi</a:t>
            </a:r>
            <a:r>
              <a:rPr kumimoji="1" lang="en-US" altLang="ja-JP" sz="2800" dirty="0" smtClean="0">
                <a:latin typeface="Times New Roman" panose="02020603050405020304" pitchFamily="18" charset="0"/>
                <a:ea typeface="ＭＳ Ｐゴシック" panose="020B0600070205080204" pitchFamily="50" charset="-128"/>
                <a:cs typeface="Times New Roman" panose="02020603050405020304" pitchFamily="18" charset="0"/>
              </a:rPr>
              <a:t>, Isoda 2007)</a:t>
            </a:r>
            <a:endParaRPr kumimoji="1" lang="ja-JP" altLang="en-US" sz="2800" dirty="0" smtClean="0">
              <a:latin typeface="Times New Roman" panose="02020603050405020304" pitchFamily="18" charset="0"/>
              <a:ea typeface="ＭＳ Ｐゴシック" panose="020B0600070205080204" pitchFamily="50" charset="-128"/>
              <a:cs typeface="Times New Roman" panose="02020603050405020304" pitchFamily="18" charset="0"/>
            </a:endParaRPr>
          </a:p>
        </p:txBody>
      </p:sp>
      <p:graphicFrame>
        <p:nvGraphicFramePr>
          <p:cNvPr id="7170" name="Object 2"/>
          <p:cNvGraphicFramePr>
            <a:graphicFrameLocks noChangeAspect="1"/>
          </p:cNvGraphicFramePr>
          <p:nvPr>
            <p:ph idx="1"/>
            <p:extLst>
              <p:ext uri="{D42A27DB-BD31-4B8C-83A1-F6EECF244321}">
                <p14:modId xmlns:p14="http://schemas.microsoft.com/office/powerpoint/2010/main" xmlns="" val="3224414731"/>
              </p:ext>
            </p:extLst>
          </p:nvPr>
        </p:nvGraphicFramePr>
        <p:xfrm>
          <a:off x="0" y="908720"/>
          <a:ext cx="9159875" cy="3214687"/>
        </p:xfrm>
        <a:graphic>
          <a:graphicData uri="http://schemas.openxmlformats.org/presentationml/2006/ole">
            <p:oleObj spid="_x0000_s13320" name="Image" r:id="rId4" imgW="22069841" imgH="7746032" progId="">
              <p:embed/>
            </p:oleObj>
          </a:graphicData>
        </a:graphic>
      </p:graphicFrame>
      <p:sp>
        <p:nvSpPr>
          <p:cNvPr id="7172" name="テキスト ボックス 4"/>
          <p:cNvSpPr txBox="1">
            <a:spLocks noChangeArrowheads="1"/>
          </p:cNvSpPr>
          <p:nvPr/>
        </p:nvSpPr>
        <p:spPr bwMode="auto">
          <a:xfrm>
            <a:off x="179512" y="4286070"/>
            <a:ext cx="914501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kumimoji="1" lang="en-US" altLang="ja-JP" dirty="0">
                <a:ea typeface="ＭＳ Ｐゴシック" panose="020B0600070205080204" pitchFamily="50" charset="-128"/>
              </a:rPr>
              <a:t>Hermeneutics: The theory for interpretation for getting others perspective</a:t>
            </a:r>
            <a:r>
              <a:rPr kumimoji="1" lang="en-US" altLang="ja-JP" dirty="0" smtClean="0">
                <a:ea typeface="ＭＳ Ｐゴシック" panose="020B0600070205080204" pitchFamily="50" charset="-128"/>
              </a:rPr>
              <a:t>.</a:t>
            </a:r>
          </a:p>
          <a:p>
            <a:pPr eaLnBrk="1" hangingPunct="1"/>
            <a:r>
              <a:rPr lang="en-US" altLang="ja-JP" dirty="0" smtClean="0">
                <a:ea typeface="ＭＳ Ｐゴシック" panose="020B0600070205080204" pitchFamily="50" charset="-128"/>
              </a:rPr>
              <a:t>Isoda, M. (2002). </a:t>
            </a:r>
            <a:r>
              <a:rPr lang="en-US" altLang="ja-JP" dirty="0" err="1" smtClean="0">
                <a:ea typeface="ＭＳ Ｐゴシック" panose="020B0600070205080204" pitchFamily="50" charset="-128"/>
              </a:rPr>
              <a:t>Hermenautics</a:t>
            </a:r>
            <a:r>
              <a:rPr lang="en-US" altLang="ja-JP" dirty="0" smtClean="0">
                <a:ea typeface="ＭＳ Ｐゴシック" panose="020B0600070205080204" pitchFamily="50" charset="-128"/>
              </a:rPr>
              <a:t> for Humanizing Mathematics Education, Tsukuba Journal of Educational Study in Mathematics. Vol.21. 1-10.</a:t>
            </a:r>
          </a:p>
          <a:p>
            <a:pPr eaLnBrk="1" hangingPunct="1"/>
            <a:endParaRPr lang="en-US" altLang="ja-JP" dirty="0">
              <a:ea typeface="ＭＳ Ｐゴシック" panose="020B0600070205080204" pitchFamily="50" charset="-128"/>
            </a:endParaRPr>
          </a:p>
          <a:p>
            <a:pPr eaLnBrk="1" hangingPunct="1"/>
            <a:r>
              <a:rPr lang="en-US" altLang="ja-JP" dirty="0" err="1" smtClean="0">
                <a:ea typeface="ＭＳ Ｐゴシック" panose="020B0600070205080204" pitchFamily="50" charset="-128"/>
              </a:rPr>
              <a:t>Isoda’s</a:t>
            </a:r>
            <a:r>
              <a:rPr lang="en-US" altLang="ja-JP" dirty="0" smtClean="0">
                <a:ea typeface="ＭＳ Ｐゴシック" panose="020B0600070205080204" pitchFamily="50" charset="-128"/>
              </a:rPr>
              <a:t> History Project Website:</a:t>
            </a:r>
          </a:p>
          <a:p>
            <a:pPr eaLnBrk="1" hangingPunct="1"/>
            <a:r>
              <a:rPr lang="en-US" altLang="ja-JP" dirty="0">
                <a:ea typeface="ＭＳ Ｐゴシック" panose="020B0600070205080204" pitchFamily="50" charset="-128"/>
              </a:rPr>
              <a:t>http://math-info.criced.tsukuba.ac.jp/Forall/project/history/index.html</a:t>
            </a:r>
            <a:endParaRPr lang="en-US" altLang="ja-JP" dirty="0" smtClean="0">
              <a:ea typeface="ＭＳ Ｐゴシック" panose="020B0600070205080204" pitchFamily="50" charset="-128"/>
            </a:endParaRPr>
          </a:p>
          <a:p>
            <a:pPr eaLnBrk="1" hangingPunct="1"/>
            <a:r>
              <a:rPr lang="en-US" altLang="ja-JP" dirty="0">
                <a:ea typeface="ＭＳ Ｐゴシック" panose="020B0600070205080204" pitchFamily="50" charset="-128"/>
              </a:rPr>
              <a:t>http://math-info.criced.tsukuba.ac.jp/museum/Mathematics_tools/index.htm</a:t>
            </a:r>
            <a:endParaRPr kumimoji="1" lang="ja-JP" altLang="en-US" dirty="0">
              <a:ea typeface="ＭＳ Ｐゴシック" panose="020B0600070205080204" pitchFamily="50" charset="-128"/>
            </a:endParaRPr>
          </a:p>
        </p:txBody>
      </p:sp>
    </p:spTree>
    <p:extLst>
      <p:ext uri="{BB962C8B-B14F-4D97-AF65-F5344CB8AC3E}">
        <p14:creationId xmlns:p14="http://schemas.microsoft.com/office/powerpoint/2010/main" xmlns="" val="1833515032"/>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0" y="368345"/>
            <a:ext cx="7667625" cy="836613"/>
          </a:xfrm>
        </p:spPr>
        <p:txBody>
          <a:bodyPr/>
          <a:lstStyle/>
          <a:p>
            <a:pPr eaLnBrk="1" hangingPunct="1"/>
            <a:r>
              <a:rPr lang="en-US" altLang="ja-JP" sz="2800" dirty="0" smtClean="0">
                <a:latin typeface="Times New Roman" panose="02020603050405020304" pitchFamily="18" charset="0"/>
                <a:ea typeface="ＭＳ Ｐゴシック" panose="020B0600070205080204" pitchFamily="50" charset="-128"/>
              </a:rPr>
              <a:t>Aims and schedules on the Lesson Study project with History and Technology</a:t>
            </a:r>
          </a:p>
        </p:txBody>
      </p:sp>
      <p:sp>
        <p:nvSpPr>
          <p:cNvPr id="51203" name="Rectangle 3"/>
          <p:cNvSpPr>
            <a:spLocks noGrp="1" noChangeArrowheads="1"/>
          </p:cNvSpPr>
          <p:nvPr>
            <p:ph type="body" idx="1"/>
          </p:nvPr>
        </p:nvSpPr>
        <p:spPr>
          <a:xfrm>
            <a:off x="0" y="1214438"/>
            <a:ext cx="9144000" cy="5643562"/>
          </a:xfrm>
        </p:spPr>
        <p:txBody>
          <a:bodyPr/>
          <a:lstStyle/>
          <a:p>
            <a:pPr eaLnBrk="1" hangingPunct="1">
              <a:lnSpc>
                <a:spcPct val="80000"/>
              </a:lnSpc>
              <a:buFont typeface="Wingdings" panose="05000000000000000000" pitchFamily="2" charset="2"/>
              <a:buNone/>
            </a:pPr>
            <a:r>
              <a:rPr lang="en-US" altLang="ja-JP" sz="2200" smtClean="0">
                <a:latin typeface="Times New Roman" panose="02020603050405020304" pitchFamily="18" charset="0"/>
                <a:ea typeface="ＭＳ Ｐゴシック" panose="020B0600070205080204" pitchFamily="50" charset="-128"/>
              </a:rPr>
              <a:t>The Lesson Study project aimed to develop materials for giving high school students cultural awareness in mathematics, improve their attitudes and brief in mathematics by conducting lessons, and to demonstrate the educational value of the developed materials. The schedule to engage in the Lesson Study in the school year 2001 was as the following;</a:t>
            </a:r>
            <a:endParaRPr lang="en-US" altLang="ja-JP" sz="2200" u="sng" smtClean="0">
              <a:latin typeface="Times New Roman" panose="02020603050405020304" pitchFamily="18" charset="0"/>
              <a:ea typeface="ＭＳ Ｐゴシック" panose="020B0600070205080204" pitchFamily="50" charset="-128"/>
            </a:endParaRPr>
          </a:p>
          <a:p>
            <a:pPr eaLnBrk="1" hangingPunct="1">
              <a:lnSpc>
                <a:spcPct val="80000"/>
              </a:lnSpc>
              <a:buFont typeface="Wingdings" panose="05000000000000000000" pitchFamily="2" charset="2"/>
              <a:buNone/>
            </a:pPr>
            <a:r>
              <a:rPr lang="en-US" altLang="ja-JP" sz="2200" u="sng" smtClean="0">
                <a:latin typeface="Times New Roman" panose="02020603050405020304" pitchFamily="18" charset="0"/>
                <a:ea typeface="ＭＳ Ｐゴシック" panose="020B0600070205080204" pitchFamily="50" charset="-128"/>
              </a:rPr>
              <a:t>Phase 1) Transition period</a:t>
            </a:r>
            <a:r>
              <a:rPr lang="en-US" altLang="ja-JP" sz="2200" i="1" smtClean="0">
                <a:latin typeface="Times New Roman" panose="02020603050405020304" pitchFamily="18" charset="0"/>
                <a:ea typeface="ＭＳ Ｐゴシック" panose="020B0600070205080204" pitchFamily="50" charset="-128"/>
              </a:rPr>
              <a:t> </a:t>
            </a:r>
            <a:r>
              <a:rPr lang="en-US" altLang="ja-JP" sz="2200" smtClean="0">
                <a:latin typeface="Times New Roman" panose="02020603050405020304" pitchFamily="18" charset="0"/>
                <a:ea typeface="ＭＳ Ｐゴシック" panose="020B0600070205080204" pitchFamily="50" charset="-128"/>
              </a:rPr>
              <a:t>(almost April – June): </a:t>
            </a:r>
          </a:p>
          <a:p>
            <a:pPr eaLnBrk="1" hangingPunct="1">
              <a:lnSpc>
                <a:spcPct val="80000"/>
              </a:lnSpc>
              <a:buFont typeface="Wingdings" panose="05000000000000000000" pitchFamily="2" charset="2"/>
              <a:buNone/>
            </a:pPr>
            <a:r>
              <a:rPr lang="en-US" altLang="ja-JP" sz="2200" smtClean="0">
                <a:latin typeface="Times New Roman" panose="02020603050405020304" pitchFamily="18" charset="0"/>
                <a:ea typeface="ＭＳ Ｐゴシック" panose="020B0600070205080204" pitchFamily="50" charset="-128"/>
              </a:rPr>
              <a:t>	</a:t>
            </a:r>
            <a:r>
              <a:rPr lang="en-US" altLang="ja-JP" sz="2000" smtClean="0">
                <a:latin typeface="Times New Roman" panose="02020603050405020304" pitchFamily="18" charset="0"/>
                <a:ea typeface="ＭＳ Ｐゴシック" panose="020B0600070205080204" pitchFamily="50" charset="-128"/>
              </a:rPr>
              <a:t>Teacher educator (project director) explained first-year students a year plan of the project and explained what kinds of activities were expected. Second-year students in master program who engaged in last year’s projects conduct new first-year students’ classes to review the activities from their actual lessons on the previous year’s project. First-year students learned how to use the computers in their Lesson Study from second year students and began the project.</a:t>
            </a:r>
            <a:endParaRPr lang="en-US" altLang="ja-JP" sz="2000" u="sng" smtClean="0">
              <a:latin typeface="Times New Roman" panose="02020603050405020304" pitchFamily="18" charset="0"/>
              <a:ea typeface="ＭＳ Ｐゴシック" panose="020B0600070205080204" pitchFamily="50" charset="-128"/>
            </a:endParaRPr>
          </a:p>
          <a:p>
            <a:pPr eaLnBrk="1" hangingPunct="1">
              <a:lnSpc>
                <a:spcPct val="80000"/>
              </a:lnSpc>
              <a:buFont typeface="Wingdings" panose="05000000000000000000" pitchFamily="2" charset="2"/>
              <a:buNone/>
            </a:pPr>
            <a:r>
              <a:rPr lang="en-US" altLang="ja-JP" sz="2200" u="sng" smtClean="0">
                <a:latin typeface="Times New Roman" panose="02020603050405020304" pitchFamily="18" charset="0"/>
                <a:ea typeface="ＭＳ Ｐゴシック" panose="020B0600070205080204" pitchFamily="50" charset="-128"/>
              </a:rPr>
              <a:t>Phase 2) Reading of historical sources in mathematics</a:t>
            </a:r>
            <a:r>
              <a:rPr lang="en-US" altLang="ja-JP" sz="2200" smtClean="0">
                <a:latin typeface="Times New Roman" panose="02020603050405020304" pitchFamily="18" charset="0"/>
                <a:ea typeface="ＭＳ Ｐゴシック" panose="020B0600070205080204" pitchFamily="50" charset="-128"/>
              </a:rPr>
              <a:t> (almost July – August): </a:t>
            </a:r>
            <a:r>
              <a:rPr lang="en-US" altLang="ja-JP" sz="2000" smtClean="0">
                <a:latin typeface="Times New Roman" panose="02020603050405020304" pitchFamily="18" charset="0"/>
                <a:ea typeface="ＭＳ Ｐゴシック" panose="020B0600070205080204" pitchFamily="50" charset="-128"/>
              </a:rPr>
              <a:t>Students read historical textbooks (English readings or Japanese translations of primary sources) for excavating teaching</a:t>
            </a:r>
            <a:r>
              <a:rPr lang="en-US" altLang="ja-JP" sz="2000" i="1" smtClean="0">
                <a:latin typeface="Times New Roman" panose="02020603050405020304" pitchFamily="18" charset="0"/>
                <a:ea typeface="ＭＳ Ｐゴシック" panose="020B0600070205080204" pitchFamily="50" charset="-128"/>
              </a:rPr>
              <a:t> </a:t>
            </a:r>
            <a:r>
              <a:rPr lang="en-US" altLang="ja-JP" sz="2000" smtClean="0">
                <a:latin typeface="Times New Roman" panose="02020603050405020304" pitchFamily="18" charset="0"/>
                <a:ea typeface="ＭＳ Ｐゴシック" panose="020B0600070205080204" pitchFamily="50" charset="-128"/>
              </a:rPr>
              <a:t>materials and </a:t>
            </a:r>
            <a:r>
              <a:rPr lang="en-US" altLang="ja-JP" sz="2000" i="1" smtClean="0">
                <a:latin typeface="Times New Roman" panose="02020603050405020304" pitchFamily="18" charset="0"/>
                <a:ea typeface="ＭＳ Ｐゴシック" panose="020B0600070205080204" pitchFamily="50" charset="-128"/>
              </a:rPr>
              <a:t>A History in Mathematics Education </a:t>
            </a:r>
            <a:r>
              <a:rPr lang="en-US" altLang="ja-JP" sz="2000" smtClean="0">
                <a:latin typeface="Times New Roman" panose="02020603050405020304" pitchFamily="18" charset="0"/>
                <a:ea typeface="ＭＳ Ｐゴシック" panose="020B0600070205080204" pitchFamily="50" charset="-128"/>
              </a:rPr>
              <a:t>(John Fauvel, Jan Van Maanen. 2000) for learning</a:t>
            </a:r>
            <a:r>
              <a:rPr lang="en-US" altLang="ja-JP" sz="2000" i="1" smtClean="0">
                <a:latin typeface="Times New Roman" panose="02020603050405020304" pitchFamily="18" charset="0"/>
                <a:ea typeface="ＭＳ Ｐゴシック" panose="020B0600070205080204" pitchFamily="50" charset="-128"/>
              </a:rPr>
              <a:t> </a:t>
            </a:r>
            <a:r>
              <a:rPr lang="en-US" altLang="ja-JP" sz="2000" smtClean="0">
                <a:latin typeface="Times New Roman" panose="02020603050405020304" pitchFamily="18" charset="0"/>
                <a:ea typeface="ＭＳ Ｐゴシック" panose="020B0600070205080204" pitchFamily="50" charset="-128"/>
              </a:rPr>
              <a:t>the educational value and teaching methods of mathematics history. Teacher educator supported their reading, made clear interesting points when compared with today’s mathematics and excluded the misinterpretation originated from reading mathematics history books with today’s mathematics such as Bourbaki..</a:t>
            </a:r>
            <a:endParaRPr lang="en-US" altLang="ja-JP" sz="2200" u="sng" smtClean="0">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xmlns="" val="2950446121"/>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51203">
                                            <p:txEl>
                                              <p:pRg st="0" end="0"/>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203325" y="357188"/>
            <a:ext cx="7940675" cy="620712"/>
          </a:xfrm>
        </p:spPr>
        <p:txBody>
          <a:bodyPr/>
          <a:lstStyle/>
          <a:p>
            <a:pPr eaLnBrk="1" hangingPunct="1"/>
            <a:r>
              <a:rPr lang="en-US" altLang="ja-JP" sz="2800" smtClean="0">
                <a:latin typeface="Times New Roman" panose="02020603050405020304" pitchFamily="18" charset="0"/>
                <a:ea typeface="ＭＳ Ｐゴシック" panose="020B0600070205080204" pitchFamily="50" charset="-128"/>
              </a:rPr>
              <a:t>Aims and schedules on the Lesson Study project</a:t>
            </a:r>
          </a:p>
        </p:txBody>
      </p:sp>
      <p:sp>
        <p:nvSpPr>
          <p:cNvPr id="34819" name="Rectangle 3"/>
          <p:cNvSpPr>
            <a:spLocks noGrp="1" noChangeArrowheads="1"/>
          </p:cNvSpPr>
          <p:nvPr>
            <p:ph type="body" idx="1"/>
          </p:nvPr>
        </p:nvSpPr>
        <p:spPr>
          <a:xfrm>
            <a:off x="179388" y="1285875"/>
            <a:ext cx="8964612" cy="5572125"/>
          </a:xfrm>
        </p:spPr>
        <p:txBody>
          <a:bodyPr/>
          <a:lstStyle/>
          <a:p>
            <a:pPr eaLnBrk="1" hangingPunct="1">
              <a:lnSpc>
                <a:spcPct val="80000"/>
              </a:lnSpc>
              <a:buFont typeface="Wingdings" panose="05000000000000000000" pitchFamily="2" charset="2"/>
              <a:buNone/>
            </a:pPr>
            <a:r>
              <a:rPr lang="en-US" altLang="ja-JP" sz="2200" u="sng" smtClean="0">
                <a:latin typeface="Times New Roman" panose="02020603050405020304" pitchFamily="18" charset="0"/>
                <a:ea typeface="ＭＳ Ｐゴシック" panose="020B0600070205080204" pitchFamily="50" charset="-128"/>
              </a:rPr>
              <a:t>Phase 3) Subject matter development </a:t>
            </a:r>
            <a:r>
              <a:rPr lang="en-US" altLang="ja-JP" sz="2200" smtClean="0">
                <a:latin typeface="Times New Roman" panose="02020603050405020304" pitchFamily="18" charset="0"/>
                <a:ea typeface="ＭＳ Ｐゴシック" panose="020B0600070205080204" pitchFamily="50" charset="-128"/>
              </a:rPr>
              <a:t>(almost September – November): </a:t>
            </a:r>
            <a:r>
              <a:rPr lang="en-US" altLang="ja-JP" sz="2000" smtClean="0">
                <a:latin typeface="Times New Roman" panose="02020603050405020304" pitchFamily="18" charset="0"/>
                <a:ea typeface="ＭＳ Ｐゴシック" panose="020B0600070205080204" pitchFamily="50" charset="-128"/>
              </a:rPr>
              <a:t>Students developed subjects from historical texts, conceptualized lessons, established aims and goals, and developed teaching materials such as textbooks using original (or English translation) texts, slides and activities with computer. Teacher educator helped to find interesting materials from historical texts and supported students to develop structures of textbooks and lessons.</a:t>
            </a:r>
            <a:endParaRPr lang="en-US" altLang="ja-JP" sz="2200" u="sng" smtClean="0">
              <a:latin typeface="Times New Roman" panose="02020603050405020304" pitchFamily="18" charset="0"/>
              <a:ea typeface="ＭＳ Ｐゴシック" panose="020B0600070205080204" pitchFamily="50" charset="-128"/>
            </a:endParaRPr>
          </a:p>
          <a:p>
            <a:pPr eaLnBrk="1" hangingPunct="1">
              <a:lnSpc>
                <a:spcPct val="80000"/>
              </a:lnSpc>
              <a:buFont typeface="Wingdings" panose="05000000000000000000" pitchFamily="2" charset="2"/>
              <a:buNone/>
            </a:pPr>
            <a:r>
              <a:rPr lang="en-US" altLang="ja-JP" sz="2200" u="sng" smtClean="0">
                <a:latin typeface="Times New Roman" panose="02020603050405020304" pitchFamily="18" charset="0"/>
                <a:ea typeface="ＭＳ Ｐゴシック" panose="020B0600070205080204" pitchFamily="50" charset="-128"/>
              </a:rPr>
              <a:t>Phase 4) Lesson implementation</a:t>
            </a:r>
            <a:r>
              <a:rPr lang="en-US" altLang="ja-JP" sz="2200" smtClean="0">
                <a:latin typeface="Times New Roman" panose="02020603050405020304" pitchFamily="18" charset="0"/>
                <a:ea typeface="ＭＳ Ｐゴシック" panose="020B0600070205080204" pitchFamily="50" charset="-128"/>
              </a:rPr>
              <a:t> (almost November – December): </a:t>
            </a:r>
          </a:p>
          <a:p>
            <a:pPr eaLnBrk="1" hangingPunct="1">
              <a:lnSpc>
                <a:spcPct val="80000"/>
              </a:lnSpc>
              <a:buFont typeface="Wingdings" panose="05000000000000000000" pitchFamily="2" charset="2"/>
              <a:buNone/>
            </a:pPr>
            <a:r>
              <a:rPr lang="en-US" altLang="ja-JP" sz="2200" smtClean="0">
                <a:latin typeface="Times New Roman" panose="02020603050405020304" pitchFamily="18" charset="0"/>
                <a:ea typeface="ＭＳ Ｐゴシック" panose="020B0600070205080204" pitchFamily="50" charset="-128"/>
              </a:rPr>
              <a:t>	</a:t>
            </a:r>
            <a:r>
              <a:rPr lang="en-US" altLang="ja-JP" sz="2000" smtClean="0">
                <a:latin typeface="Times New Roman" panose="02020603050405020304" pitchFamily="18" charset="0"/>
                <a:ea typeface="ＭＳ Ｐゴシック" panose="020B0600070205080204" pitchFamily="50" charset="-128"/>
              </a:rPr>
              <a:t>Students conducted the lesson. Teacher educator supported students to expect classroom students’ activities, especially classroom students’ responses and how teachers can use the response. Teacher educator also supported how to use classroom equipments such as projecting students’ notebook activities to the screen for sharing students’ ideas in the classroom.</a:t>
            </a:r>
            <a:endParaRPr lang="en-US" altLang="ja-JP" sz="2200" u="sng" smtClean="0">
              <a:latin typeface="Times New Roman" panose="02020603050405020304" pitchFamily="18" charset="0"/>
              <a:ea typeface="ＭＳ Ｐゴシック" panose="020B0600070205080204" pitchFamily="50" charset="-128"/>
            </a:endParaRPr>
          </a:p>
          <a:p>
            <a:pPr eaLnBrk="1" hangingPunct="1">
              <a:lnSpc>
                <a:spcPct val="80000"/>
              </a:lnSpc>
              <a:buFont typeface="Wingdings" panose="05000000000000000000" pitchFamily="2" charset="2"/>
              <a:buNone/>
            </a:pPr>
            <a:r>
              <a:rPr lang="en-US" altLang="ja-JP" sz="2200" u="sng" smtClean="0">
                <a:latin typeface="Times New Roman" panose="02020603050405020304" pitchFamily="18" charset="0"/>
                <a:ea typeface="ＭＳ Ｐゴシック" panose="020B0600070205080204" pitchFamily="50" charset="-128"/>
              </a:rPr>
              <a:t>Phase 5) Report preparation</a:t>
            </a:r>
            <a:r>
              <a:rPr lang="en-US" altLang="ja-JP" sz="2200" smtClean="0">
                <a:latin typeface="Times New Roman" panose="02020603050405020304" pitchFamily="18" charset="0"/>
                <a:ea typeface="ＭＳ Ｐゴシック" panose="020B0600070205080204" pitchFamily="50" charset="-128"/>
              </a:rPr>
              <a:t> (almost December – February): </a:t>
            </a:r>
          </a:p>
          <a:p>
            <a:pPr eaLnBrk="1" hangingPunct="1">
              <a:lnSpc>
                <a:spcPct val="80000"/>
              </a:lnSpc>
              <a:buFont typeface="Wingdings" panose="05000000000000000000" pitchFamily="2" charset="2"/>
              <a:buNone/>
            </a:pPr>
            <a:r>
              <a:rPr lang="en-US" altLang="ja-JP" sz="2200" smtClean="0">
                <a:latin typeface="Times New Roman" panose="02020603050405020304" pitchFamily="18" charset="0"/>
                <a:ea typeface="ＭＳ Ｐゴシック" panose="020B0600070205080204" pitchFamily="50" charset="-128"/>
              </a:rPr>
              <a:t>	</a:t>
            </a:r>
            <a:r>
              <a:rPr lang="en-US" altLang="ja-JP" sz="2000" smtClean="0">
                <a:latin typeface="Times New Roman" panose="02020603050405020304" pitchFamily="18" charset="0"/>
                <a:ea typeface="ＭＳ Ｐゴシック" panose="020B0600070205080204" pitchFamily="50" charset="-128"/>
              </a:rPr>
              <a:t>Students wrote their research reports, created their web site. Teacher educator supported their references depending on their research problems and also supported their preparations for presentations among the mathematics education society.</a:t>
            </a:r>
            <a:endParaRPr lang="en-US" altLang="ja-JP" sz="2200" smtClean="0">
              <a:latin typeface="Times New Roman" panose="02020603050405020304" pitchFamily="18" charset="0"/>
              <a:ea typeface="ＭＳ Ｐゴシック" panose="020B0600070205080204" pitchFamily="50" charset="-128"/>
            </a:endParaRPr>
          </a:p>
          <a:p>
            <a:pPr eaLnBrk="1" hangingPunct="1">
              <a:lnSpc>
                <a:spcPct val="80000"/>
              </a:lnSpc>
              <a:buFont typeface="Wingdings" panose="05000000000000000000" pitchFamily="2" charset="2"/>
              <a:buNone/>
            </a:pPr>
            <a:r>
              <a:rPr lang="en-US" altLang="ja-JP" sz="2000" smtClean="0">
                <a:solidFill>
                  <a:schemeClr val="tx2"/>
                </a:solidFill>
                <a:latin typeface="Times New Roman" panose="02020603050405020304" pitchFamily="18" charset="0"/>
                <a:ea typeface="ＭＳ Ｐゴシック" panose="020B0600070205080204" pitchFamily="50" charset="-128"/>
              </a:rPr>
              <a:t>After the phase 5, for knowing prospective teachers’ experience and for knowing didactical meaning of each phases, the researcher asked to represent how they changed through the project into the graph of emotions.</a:t>
            </a:r>
          </a:p>
        </p:txBody>
      </p:sp>
    </p:spTree>
    <p:extLst>
      <p:ext uri="{BB962C8B-B14F-4D97-AF65-F5344CB8AC3E}">
        <p14:creationId xmlns:p14="http://schemas.microsoft.com/office/powerpoint/2010/main" xmlns="" val="3073280089"/>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676400" y="274638"/>
            <a:ext cx="7110413" cy="868362"/>
          </a:xfrm>
        </p:spPr>
        <p:txBody>
          <a:bodyPr/>
          <a:lstStyle/>
          <a:p>
            <a:pPr eaLnBrk="1" hangingPunct="1"/>
            <a:r>
              <a:rPr lang="en-US" altLang="ja-JP" sz="3600" smtClean="0">
                <a:latin typeface="Times New Roman" panose="02020603050405020304" pitchFamily="18" charset="0"/>
                <a:ea typeface="ＭＳ Ｐゴシック" panose="020B0600070205080204" pitchFamily="50" charset="-128"/>
                <a:cs typeface="Times New Roman" panose="02020603050405020304" pitchFamily="18" charset="0"/>
              </a:rPr>
              <a:t>Methodology 1 </a:t>
            </a:r>
            <a:r>
              <a:rPr lang="en-US" altLang="ja-JP" sz="2400" smtClean="0">
                <a:latin typeface="Times New Roman" panose="02020603050405020304" pitchFamily="18" charset="0"/>
                <a:ea typeface="ＭＳ Ｐゴシック" panose="020B0600070205080204" pitchFamily="50" charset="-128"/>
                <a:cs typeface="Times New Roman" panose="02020603050405020304" pitchFamily="18" charset="0"/>
              </a:rPr>
              <a:t>(Isoda: PME2000)</a:t>
            </a:r>
            <a:br>
              <a:rPr lang="en-US" altLang="ja-JP" sz="2400" smtClean="0">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400" smtClean="0">
                <a:latin typeface="Times New Roman" panose="02020603050405020304" pitchFamily="18" charset="0"/>
                <a:ea typeface="ＭＳ Ｐゴシック" panose="020B0600070205080204" pitchFamily="50" charset="-128"/>
                <a:cs typeface="Times New Roman" panose="02020603050405020304" pitchFamily="18" charset="0"/>
              </a:rPr>
              <a:t>Graphs of Emotions; Drawn by students &amp; Hart Rate</a:t>
            </a:r>
          </a:p>
        </p:txBody>
      </p:sp>
      <p:sp>
        <p:nvSpPr>
          <p:cNvPr id="35843" name="Rectangle 3"/>
          <p:cNvSpPr>
            <a:spLocks noGrp="1" noChangeArrowheads="1"/>
          </p:cNvSpPr>
          <p:nvPr>
            <p:ph type="body" idx="1"/>
          </p:nvPr>
        </p:nvSpPr>
        <p:spPr>
          <a:xfrm>
            <a:off x="6588125" y="1600200"/>
            <a:ext cx="2555875" cy="5257800"/>
          </a:xfrm>
        </p:spPr>
        <p:txBody>
          <a:bodyPr/>
          <a:lstStyle/>
          <a:p>
            <a:pPr eaLnBrk="1" hangingPunct="1">
              <a:lnSpc>
                <a:spcPct val="90000"/>
              </a:lnSpc>
            </a:pPr>
            <a:r>
              <a:rPr lang="en-US" altLang="ja-JP" sz="2800" smtClean="0">
                <a:latin typeface="Times New Roman" panose="02020603050405020304" pitchFamily="18" charset="0"/>
                <a:ea typeface="ＭＳ Ｐゴシック" panose="020B0600070205080204" pitchFamily="50" charset="-128"/>
              </a:rPr>
              <a:t>x-axis: time scale is given by drawer.  </a:t>
            </a:r>
          </a:p>
          <a:p>
            <a:pPr eaLnBrk="1" hangingPunct="1">
              <a:lnSpc>
                <a:spcPct val="90000"/>
              </a:lnSpc>
            </a:pPr>
            <a:r>
              <a:rPr lang="en-US" altLang="ja-JP" sz="2800" smtClean="0">
                <a:latin typeface="Times New Roman" panose="02020603050405020304" pitchFamily="18" charset="0"/>
                <a:ea typeface="ＭＳ Ｐゴシック" panose="020B0600070205080204" pitchFamily="50" charset="-128"/>
              </a:rPr>
              <a:t>y-axis: free by drawer.</a:t>
            </a:r>
          </a:p>
          <a:p>
            <a:pPr eaLnBrk="1" hangingPunct="1">
              <a:lnSpc>
                <a:spcPct val="90000"/>
              </a:lnSpc>
            </a:pPr>
            <a:r>
              <a:rPr lang="en-US" altLang="ja-JP" sz="2800" smtClean="0">
                <a:latin typeface="Times New Roman" panose="02020603050405020304" pitchFamily="18" charset="0"/>
                <a:ea typeface="ＭＳ Ｐゴシック" panose="020B0600070205080204" pitchFamily="50" charset="-128"/>
              </a:rPr>
              <a:t>Comments are given by drawer.</a:t>
            </a:r>
          </a:p>
          <a:p>
            <a:pPr eaLnBrk="1" hangingPunct="1">
              <a:lnSpc>
                <a:spcPct val="90000"/>
              </a:lnSpc>
            </a:pPr>
            <a:r>
              <a:rPr lang="en-US" altLang="ja-JP" sz="2800" smtClean="0">
                <a:latin typeface="Times New Roman" panose="02020603050405020304" pitchFamily="18" charset="0"/>
                <a:ea typeface="ＭＳ Ｐゴシック" panose="020B0600070205080204" pitchFamily="50" charset="-128"/>
              </a:rPr>
              <a:t>After phase 5, we asked prospective teachers.</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71625"/>
            <a:ext cx="6624638" cy="5024438"/>
          </a:xfrm>
          <a:prstGeom prst="rect">
            <a:avLst/>
          </a:prstGeom>
          <a:solidFill>
            <a:srgbClr val="FFFFFF"/>
          </a:solidFill>
          <a:ln w="9525">
            <a:solidFill>
              <a:srgbClr val="FFFFFF"/>
            </a:solidFill>
            <a:miter lim="800000"/>
            <a:headEnd/>
            <a:tailEnd/>
          </a:ln>
        </p:spPr>
      </p:pic>
    </p:spTree>
    <p:extLst>
      <p:ext uri="{BB962C8B-B14F-4D97-AF65-F5344CB8AC3E}">
        <p14:creationId xmlns:p14="http://schemas.microsoft.com/office/powerpoint/2010/main" xmlns="" val="1129987560"/>
      </p:ext>
    </p:extLst>
  </p:cSld>
  <p:clrMapOvr>
    <a:masterClrMapping/>
  </p:clrMapOvr>
  <mc:AlternateContent xmlns:mc="http://schemas.openxmlformats.org/markup-compatibility/2006">
    <mc:Choice xmlns:p14="http://schemas.microsoft.com/office/powerpoint/2010/main" xmlns="" Requires="p14">
      <p:transition spd="slow" p14:dur="2000" advClick="0">
        <p14:prism/>
      </p:transition>
    </mc:Choice>
    <mc:Fallback>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Japanese Waves">
  <a:themeElements>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fontScheme name="Japanese Waves">
      <a:majorFont>
        <a:latin typeface="Osaka"/>
        <a:ea typeface="Osaka"/>
        <a:cs typeface=""/>
      </a:majorFont>
      <a:minorFont>
        <a:latin typeface="Osak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Osaka" charset="-128"/>
          </a:defRPr>
        </a:defPPr>
      </a:lstStyle>
    </a:lnDef>
    <a:txDef>
      <a:spPr bwMode="auto">
        <a:noFill/>
        <a:ln w="9525">
          <a:noFill/>
          <a:miter lim="800000"/>
          <a:headEnd/>
          <a:tailEnd/>
        </a:ln>
      </a:spPr>
      <a:bodyPr>
        <a:spAutoFit/>
      </a:bodyPr>
      <a:lstStyle>
        <a:defPPr>
          <a:defRPr sz="2000" dirty="0">
            <a:latin typeface="Times New Roman" pitchFamily="18" charset="0"/>
            <a:ea typeface="ＭＳ Ｐゴシック" pitchFamily="50" charset="-128"/>
            <a:cs typeface="Times New Roman" pitchFamily="18" charset="0"/>
          </a:defRPr>
        </a:defPPr>
      </a:lstStyle>
    </a:tx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A444PowerBook:アプリケーション:Microsoft Office 2001:テンプレート:プレゼンテーション:デザイン:Japanese Waves</Template>
  <TotalTime>25936</TotalTime>
  <Words>1084</Words>
  <Application>Microsoft Office PowerPoint</Application>
  <PresentationFormat>画面に合わせる (4:3)</PresentationFormat>
  <Paragraphs>116</Paragraphs>
  <Slides>12</Slides>
  <Notes>12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4" baseType="lpstr">
      <vt:lpstr>Japanese Waves</vt:lpstr>
      <vt:lpstr>Image</vt:lpstr>
      <vt:lpstr>Mathematics Teacher Standards and Lesson Study How do you define good teacher?</vt:lpstr>
      <vt:lpstr>Sets of Questions</vt:lpstr>
      <vt:lpstr>Teacher Standards</vt:lpstr>
      <vt:lpstr>Teacher Standards</vt:lpstr>
      <vt:lpstr>LS project for developing subject matter (1993-2004) With technology (ICT): 1993-1998 With historical text: 1998-2004</vt:lpstr>
      <vt:lpstr>Rind Papyrus Problem (Arcavi, Isoda 2007)</vt:lpstr>
      <vt:lpstr>Aims and schedules on the Lesson Study project with History and Technology</vt:lpstr>
      <vt:lpstr>Aims and schedules on the Lesson Study project</vt:lpstr>
      <vt:lpstr>Methodology 1 (Isoda: PME2000) Graphs of Emotions; Drawn by students &amp; Hart Rate</vt:lpstr>
      <vt:lpstr>Results</vt:lpstr>
      <vt:lpstr>An interpretation of experience in a case prospective teacher: How can we interpret?</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Lesson Study Origin and Some Case Study</dc:title>
  <dc:creator>礒田</dc:creator>
  <cp:lastModifiedBy>Rikako ISHIKAWA</cp:lastModifiedBy>
  <cp:revision>406</cp:revision>
  <cp:lastPrinted>1904-01-01T00:00:00Z</cp:lastPrinted>
  <dcterms:created xsi:type="dcterms:W3CDTF">2000-12-04T22:19:16Z</dcterms:created>
  <dcterms:modified xsi:type="dcterms:W3CDTF">2015-02-24T04:34:32Z</dcterms:modified>
</cp:coreProperties>
</file>